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65"/>
  </p:notesMasterIdLst>
  <p:handoutMasterIdLst>
    <p:handoutMasterId r:id="rId66"/>
  </p:handoutMasterIdLst>
  <p:sldIdLst>
    <p:sldId id="363" r:id="rId5"/>
    <p:sldId id="364" r:id="rId6"/>
    <p:sldId id="365" r:id="rId7"/>
    <p:sldId id="387" r:id="rId8"/>
    <p:sldId id="397" r:id="rId9"/>
    <p:sldId id="557" r:id="rId10"/>
    <p:sldId id="454" r:id="rId11"/>
    <p:sldId id="455" r:id="rId12"/>
    <p:sldId id="456" r:id="rId13"/>
    <p:sldId id="547" r:id="rId14"/>
    <p:sldId id="549" r:id="rId15"/>
    <p:sldId id="548" r:id="rId16"/>
    <p:sldId id="457" r:id="rId17"/>
    <p:sldId id="404" r:id="rId18"/>
    <p:sldId id="558" r:id="rId19"/>
    <p:sldId id="392" r:id="rId20"/>
    <p:sldId id="408" r:id="rId21"/>
    <p:sldId id="545" r:id="rId22"/>
    <p:sldId id="409" r:id="rId23"/>
    <p:sldId id="414" r:id="rId24"/>
    <p:sldId id="474" r:id="rId25"/>
    <p:sldId id="430" r:id="rId26"/>
    <p:sldId id="460" r:id="rId27"/>
    <p:sldId id="459" r:id="rId28"/>
    <p:sldId id="543" r:id="rId29"/>
    <p:sldId id="544" r:id="rId30"/>
    <p:sldId id="410" r:id="rId31"/>
    <p:sldId id="561" r:id="rId32"/>
    <p:sldId id="389" r:id="rId33"/>
    <p:sldId id="396" r:id="rId34"/>
    <p:sldId id="452" r:id="rId35"/>
    <p:sldId id="451" r:id="rId36"/>
    <p:sldId id="382" r:id="rId37"/>
    <p:sldId id="542" r:id="rId38"/>
    <p:sldId id="551" r:id="rId39"/>
    <p:sldId id="368" r:id="rId40"/>
    <p:sldId id="550" r:id="rId41"/>
    <p:sldId id="562" r:id="rId42"/>
    <p:sldId id="385" r:id="rId43"/>
    <p:sldId id="552" r:id="rId44"/>
    <p:sldId id="553" r:id="rId45"/>
    <p:sldId id="563" r:id="rId46"/>
    <p:sldId id="425" r:id="rId47"/>
    <p:sldId id="465" r:id="rId48"/>
    <p:sldId id="466" r:id="rId49"/>
    <p:sldId id="470" r:id="rId50"/>
    <p:sldId id="471" r:id="rId51"/>
    <p:sldId id="472" r:id="rId52"/>
    <p:sldId id="449" r:id="rId53"/>
    <p:sldId id="375" r:id="rId54"/>
    <p:sldId id="377" r:id="rId55"/>
    <p:sldId id="423" r:id="rId56"/>
    <p:sldId id="422" r:id="rId57"/>
    <p:sldId id="463" r:id="rId58"/>
    <p:sldId id="419" r:id="rId59"/>
    <p:sldId id="464" r:id="rId60"/>
    <p:sldId id="418" r:id="rId61"/>
    <p:sldId id="393" r:id="rId62"/>
    <p:sldId id="559" r:id="rId63"/>
    <p:sldId id="395"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8A8A05-8549-A4A5-AD85-BF86BE0B8FFC}" name="Michelle Bloom" initials="MB" userId="Michelle Bloom" providerId="None"/>
  <p188:author id="{7D54B984-E855-9527-61BA-7D1B52A6109F}" name="Allen, Sarah" initials="AS" userId="S::Sarah.Allen@ed.gov::ae71f5a5-9622-4b25-8014-fc7ffa8b08bc" providerId="AD"/>
  <p188:author id="{0392309F-E370-AE84-FC61-7EF6E1A3E89A}" name="Michelle Bloom" initials="MB" userId="c948261be0bacac7" providerId="Windows Live"/>
  <p188:author id="{9351DEAA-BB3C-E254-8E04-7BF9ECD0D653}" name="Aaron Petrillo" initials="AP" userId="e538db4776c0a380" providerId="Windows Live"/>
  <p188:author id="{6A80CBBA-F78D-24E1-6066-78321EF0097F}" name="Rosenquist, Celia" initials="RC" userId="S::Celia.Rosenquist@ed.gov::48c79881-6eb8-4eec-85ff-f4c960a4b1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onnie.jones" initials="BDJ" lastIdx="1" clrIdx="0"/>
  <p:cmAuthor id="7" name="Allen, Sarah" initials="AS" lastIdx="30" clrIdx="7">
    <p:extLst>
      <p:ext uri="{19B8F6BF-5375-455C-9EA6-DF929625EA0E}">
        <p15:presenceInfo xmlns:p15="http://schemas.microsoft.com/office/powerpoint/2012/main" userId="S::Sarah.Allen@ed.gov::ae71f5a5-9622-4b25-8014-fc7ffa8b08bc" providerId="AD"/>
      </p:ext>
    </p:extLst>
  </p:cmAuthor>
  <p:cmAuthor id="1" name="Amy Bitterman" initials="AB" lastIdx="10" clrIdx="1"/>
  <p:cmAuthor id="8" name="Richelle Davis" initials="RD" lastIdx="5" clrIdx="8">
    <p:extLst>
      <p:ext uri="{19B8F6BF-5375-455C-9EA6-DF929625EA0E}">
        <p15:presenceInfo xmlns:p15="http://schemas.microsoft.com/office/powerpoint/2012/main" userId="S::Richelle.Davis@ed.gov::333b5176-3c3c-454e-9789-239f286774d9" providerId="AD"/>
      </p:ext>
    </p:extLst>
  </p:cmAuthor>
  <p:cmAuthor id="2" name="U.S. Department of Education" initials="UDoE" lastIdx="19" clrIdx="2"/>
  <p:cmAuthor id="3" name="BDJ" initials="BDJ" lastIdx="1" clrIdx="3"/>
  <p:cmAuthor id="4" name="Michelle Bloom" initials="MB" lastIdx="22" clrIdx="4"/>
  <p:cmAuthor id="5" name="Michelle Bloom" initials="MB [2]" lastIdx="1" clrIdx="5"/>
  <p:cmAuthor id="6" name="Aaron Petrillo" initials="AP" lastIdx="2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C056"/>
    <a:srgbClr val="294A7C"/>
    <a:srgbClr val="637D8E"/>
    <a:srgbClr val="1E6083"/>
    <a:srgbClr val="D4DCEC"/>
    <a:srgbClr val="ABE3FF"/>
    <a:srgbClr val="0C3341"/>
    <a:srgbClr val="092F3C"/>
    <a:srgbClr val="006699"/>
    <a:srgbClr val="388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4" autoAdjust="0"/>
    <p:restoredTop sz="63081" autoAdjust="0"/>
  </p:normalViewPr>
  <p:slideViewPr>
    <p:cSldViewPr>
      <p:cViewPr varScale="1">
        <p:scale>
          <a:sx n="64" d="100"/>
          <a:sy n="64" d="100"/>
        </p:scale>
        <p:origin x="10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1157" y="-133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11.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38.svg"/><Relationship Id="rId2" Type="http://schemas.openxmlformats.org/officeDocument/2006/relationships/image" Target="../media/image35.png"/><Relationship Id="rId1" Type="http://schemas.openxmlformats.org/officeDocument/2006/relationships/hyperlink" Target="https://pdp.ed.gov/OSEP/Home/Training" TargetMode="External"/><Relationship Id="rId6" Type="http://schemas.openxmlformats.org/officeDocument/2006/relationships/image" Target="../media/image37.png"/><Relationship Id="rId5" Type="http://schemas.openxmlformats.org/officeDocument/2006/relationships/image" Target="../media/image31.svg"/><Relationship Id="rId4" Type="http://schemas.openxmlformats.org/officeDocument/2006/relationships/image" Target="../media/image30.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11.svg"/></Relationships>
</file>

<file path=ppt/diagrams/_rels/data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1.xml.rels><?xml version="1.0" encoding="UTF-8" standalone="yes"?>
<Relationships xmlns="http://schemas.openxmlformats.org/package/2006/relationships"><Relationship Id="rId3" Type="http://schemas.openxmlformats.org/officeDocument/2006/relationships/hyperlink" Target="https://pdp.ed.gov/OSEP/Home/Training" TargetMode="External"/><Relationship Id="rId7" Type="http://schemas.openxmlformats.org/officeDocument/2006/relationships/image" Target="../media/image38.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7.png"/><Relationship Id="rId5" Type="http://schemas.openxmlformats.org/officeDocument/2006/relationships/image" Target="../media/image31.svg"/><Relationship Id="rId4"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1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F61D1-1F5A-4605-B95A-4D22EF4B98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329C5B7-0D5C-4A30-8D59-8C431117A255}">
      <dgm:prSet custT="1"/>
      <dgm:spPr/>
      <dgm:t>
        <a:bodyPr/>
        <a:lstStyle/>
        <a:p>
          <a:pPr>
            <a:lnSpc>
              <a:spcPct val="100000"/>
            </a:lnSpc>
          </a:pPr>
          <a:r>
            <a:rPr lang="en-US" sz="2000" dirty="0">
              <a:latin typeface="Montserrat" panose="00000500000000000000" pitchFamily="2" charset="0"/>
            </a:rPr>
            <a:t>Grantees must use comprehensive and appropriate methodologies to </a:t>
          </a:r>
          <a:r>
            <a:rPr lang="en-US" sz="2000" b="1" dirty="0">
              <a:latin typeface="Montserrat" panose="00000500000000000000" pitchFamily="2" charset="0"/>
            </a:rPr>
            <a:t>evaluate how well the goals or objectives of the proposed project have been met</a:t>
          </a:r>
          <a:r>
            <a:rPr lang="en-US" sz="2000" dirty="0">
              <a:latin typeface="Montserrat" panose="00000500000000000000" pitchFamily="2" charset="0"/>
            </a:rPr>
            <a:t>, including the project processes and outcomes;</a:t>
          </a:r>
        </a:p>
      </dgm:t>
    </dgm:pt>
    <dgm:pt modelId="{504BC1A0-5094-4568-8357-D3B00B527EBE}" type="parTrans" cxnId="{5223D21D-BC86-477A-901B-1110BDE6EDC1}">
      <dgm:prSet/>
      <dgm:spPr/>
      <dgm:t>
        <a:bodyPr/>
        <a:lstStyle/>
        <a:p>
          <a:endParaRPr lang="en-US"/>
        </a:p>
      </dgm:t>
    </dgm:pt>
    <dgm:pt modelId="{DF9067DD-59CA-46F7-AA52-EE8E5FC134C0}" type="sibTrans" cxnId="{5223D21D-BC86-477A-901B-1110BDE6EDC1}">
      <dgm:prSet/>
      <dgm:spPr/>
      <dgm:t>
        <a:bodyPr/>
        <a:lstStyle/>
        <a:p>
          <a:endParaRPr lang="en-US"/>
        </a:p>
      </dgm:t>
    </dgm:pt>
    <dgm:pt modelId="{6995E4C5-C5B1-4329-AF5B-DF3B1481C27D}">
      <dgm:prSet custT="1"/>
      <dgm:spPr/>
      <dgm:t>
        <a:bodyPr/>
        <a:lstStyle/>
        <a:p>
          <a:pPr>
            <a:lnSpc>
              <a:spcPct val="100000"/>
            </a:lnSpc>
          </a:pPr>
          <a:r>
            <a:rPr lang="en-US" sz="2000" dirty="0">
              <a:latin typeface="Montserrat" panose="00000500000000000000" pitchFamily="2" charset="0"/>
            </a:rPr>
            <a:t>As well as </a:t>
          </a:r>
          <a:r>
            <a:rPr lang="en-US" sz="2000" b="1" dirty="0">
              <a:latin typeface="Montserrat" panose="00000500000000000000" pitchFamily="2" charset="0"/>
            </a:rPr>
            <a:t>collect, analyze, and use data related to specific and measurable goals, objectives, and outcomes of the project</a:t>
          </a:r>
          <a:r>
            <a:rPr lang="en-US" sz="2000" dirty="0">
              <a:latin typeface="Montserrat" panose="00000500000000000000" pitchFamily="2" charset="0"/>
            </a:rPr>
            <a:t>. </a:t>
          </a:r>
        </a:p>
      </dgm:t>
    </dgm:pt>
    <dgm:pt modelId="{AAAA5875-8EAD-4C05-B37E-FA98D1D22E3B}" type="parTrans" cxnId="{84AF0978-2CFE-4071-82DB-47D6CE14F398}">
      <dgm:prSet/>
      <dgm:spPr/>
      <dgm:t>
        <a:bodyPr/>
        <a:lstStyle/>
        <a:p>
          <a:endParaRPr lang="en-US"/>
        </a:p>
      </dgm:t>
    </dgm:pt>
    <dgm:pt modelId="{08F61B78-B8E0-4016-9CA5-B1AA436F40AB}" type="sibTrans" cxnId="{84AF0978-2CFE-4071-82DB-47D6CE14F398}">
      <dgm:prSet/>
      <dgm:spPr/>
      <dgm:t>
        <a:bodyPr/>
        <a:lstStyle/>
        <a:p>
          <a:endParaRPr lang="en-US"/>
        </a:p>
      </dgm:t>
    </dgm:pt>
    <dgm:pt modelId="{2AE834DE-4D16-457A-BCFE-59337389187C}" type="pres">
      <dgm:prSet presAssocID="{8BDF61D1-1F5A-4605-B95A-4D22EF4B9865}" presName="root" presStyleCnt="0">
        <dgm:presLayoutVars>
          <dgm:dir/>
          <dgm:resizeHandles val="exact"/>
        </dgm:presLayoutVars>
      </dgm:prSet>
      <dgm:spPr/>
    </dgm:pt>
    <dgm:pt modelId="{4EA16C8C-EAF2-4317-A9F8-6833D2275E1B}" type="pres">
      <dgm:prSet presAssocID="{4329C5B7-0D5C-4A30-8D59-8C431117A255}" presName="compNode" presStyleCnt="0"/>
      <dgm:spPr/>
    </dgm:pt>
    <dgm:pt modelId="{2EDC0EE2-562A-48B6-AC78-9C5E59DE01C2}" type="pres">
      <dgm:prSet presAssocID="{4329C5B7-0D5C-4A30-8D59-8C431117A255}" presName="bgRect" presStyleLbl="bgShp" presStyleIdx="0" presStyleCnt="2"/>
      <dgm:spPr/>
    </dgm:pt>
    <dgm:pt modelId="{90263B1D-3955-49AA-9754-5C5AC9CAA66F}" type="pres">
      <dgm:prSet presAssocID="{4329C5B7-0D5C-4A30-8D59-8C431117A2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77B864E5-5584-4074-B329-D0C6832C287A}" type="pres">
      <dgm:prSet presAssocID="{4329C5B7-0D5C-4A30-8D59-8C431117A255}" presName="spaceRect" presStyleCnt="0"/>
      <dgm:spPr/>
    </dgm:pt>
    <dgm:pt modelId="{EAAB5634-7AC4-440A-8C1A-ED4F8BF75EDD}" type="pres">
      <dgm:prSet presAssocID="{4329C5B7-0D5C-4A30-8D59-8C431117A255}" presName="parTx" presStyleLbl="revTx" presStyleIdx="0" presStyleCnt="2">
        <dgm:presLayoutVars>
          <dgm:chMax val="0"/>
          <dgm:chPref val="0"/>
        </dgm:presLayoutVars>
      </dgm:prSet>
      <dgm:spPr/>
    </dgm:pt>
    <dgm:pt modelId="{73CD1647-97CF-4315-96DF-8F3051B66820}" type="pres">
      <dgm:prSet presAssocID="{DF9067DD-59CA-46F7-AA52-EE8E5FC134C0}" presName="sibTrans" presStyleCnt="0"/>
      <dgm:spPr/>
    </dgm:pt>
    <dgm:pt modelId="{D982C4D9-1555-46CD-92C0-EFCBF063A759}" type="pres">
      <dgm:prSet presAssocID="{6995E4C5-C5B1-4329-AF5B-DF3B1481C27D}" presName="compNode" presStyleCnt="0"/>
      <dgm:spPr/>
    </dgm:pt>
    <dgm:pt modelId="{B281FF52-8F7E-49E3-BEB1-152B43E248CF}" type="pres">
      <dgm:prSet presAssocID="{6995E4C5-C5B1-4329-AF5B-DF3B1481C27D}" presName="bgRect" presStyleLbl="bgShp" presStyleIdx="1" presStyleCnt="2"/>
      <dgm:spPr/>
    </dgm:pt>
    <dgm:pt modelId="{85681A33-B1B1-48C6-B47F-19DAE875B403}" type="pres">
      <dgm:prSet presAssocID="{6995E4C5-C5B1-4329-AF5B-DF3B1481C27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C30B6800-E8C7-4507-9572-4261410734FF}" type="pres">
      <dgm:prSet presAssocID="{6995E4C5-C5B1-4329-AF5B-DF3B1481C27D}" presName="spaceRect" presStyleCnt="0"/>
      <dgm:spPr/>
    </dgm:pt>
    <dgm:pt modelId="{DF229FF6-E35E-4D23-B70B-42AAD7EA4D70}" type="pres">
      <dgm:prSet presAssocID="{6995E4C5-C5B1-4329-AF5B-DF3B1481C27D}" presName="parTx" presStyleLbl="revTx" presStyleIdx="1" presStyleCnt="2">
        <dgm:presLayoutVars>
          <dgm:chMax val="0"/>
          <dgm:chPref val="0"/>
        </dgm:presLayoutVars>
      </dgm:prSet>
      <dgm:spPr/>
    </dgm:pt>
  </dgm:ptLst>
  <dgm:cxnLst>
    <dgm:cxn modelId="{5223D21D-BC86-477A-901B-1110BDE6EDC1}" srcId="{8BDF61D1-1F5A-4605-B95A-4D22EF4B9865}" destId="{4329C5B7-0D5C-4A30-8D59-8C431117A255}" srcOrd="0" destOrd="0" parTransId="{504BC1A0-5094-4568-8357-D3B00B527EBE}" sibTransId="{DF9067DD-59CA-46F7-AA52-EE8E5FC134C0}"/>
    <dgm:cxn modelId="{123D5E22-C48E-4C74-BE41-5AD42764E1B4}" type="presOf" srcId="{4329C5B7-0D5C-4A30-8D59-8C431117A255}" destId="{EAAB5634-7AC4-440A-8C1A-ED4F8BF75EDD}" srcOrd="0" destOrd="0" presId="urn:microsoft.com/office/officeart/2018/2/layout/IconVerticalSolidList"/>
    <dgm:cxn modelId="{84AF0978-2CFE-4071-82DB-47D6CE14F398}" srcId="{8BDF61D1-1F5A-4605-B95A-4D22EF4B9865}" destId="{6995E4C5-C5B1-4329-AF5B-DF3B1481C27D}" srcOrd="1" destOrd="0" parTransId="{AAAA5875-8EAD-4C05-B37E-FA98D1D22E3B}" sibTransId="{08F61B78-B8E0-4016-9CA5-B1AA436F40AB}"/>
    <dgm:cxn modelId="{2551F2A0-5F33-4595-AF8E-01C48D828CE7}" type="presOf" srcId="{8BDF61D1-1F5A-4605-B95A-4D22EF4B9865}" destId="{2AE834DE-4D16-457A-BCFE-59337389187C}" srcOrd="0" destOrd="0" presId="urn:microsoft.com/office/officeart/2018/2/layout/IconVerticalSolidList"/>
    <dgm:cxn modelId="{2950F9B4-2663-49A8-A048-62D0DB170FD9}" type="presOf" srcId="{6995E4C5-C5B1-4329-AF5B-DF3B1481C27D}" destId="{DF229FF6-E35E-4D23-B70B-42AAD7EA4D70}" srcOrd="0" destOrd="0" presId="urn:microsoft.com/office/officeart/2018/2/layout/IconVerticalSolidList"/>
    <dgm:cxn modelId="{617F7058-D176-4B80-A9D2-BB1D0085E0FB}" type="presParOf" srcId="{2AE834DE-4D16-457A-BCFE-59337389187C}" destId="{4EA16C8C-EAF2-4317-A9F8-6833D2275E1B}" srcOrd="0" destOrd="0" presId="urn:microsoft.com/office/officeart/2018/2/layout/IconVerticalSolidList"/>
    <dgm:cxn modelId="{73392449-94F2-4DF2-A592-A455C7F97A48}" type="presParOf" srcId="{4EA16C8C-EAF2-4317-A9F8-6833D2275E1B}" destId="{2EDC0EE2-562A-48B6-AC78-9C5E59DE01C2}" srcOrd="0" destOrd="0" presId="urn:microsoft.com/office/officeart/2018/2/layout/IconVerticalSolidList"/>
    <dgm:cxn modelId="{1BD5A510-A643-450F-A605-42D8F3A3A895}" type="presParOf" srcId="{4EA16C8C-EAF2-4317-A9F8-6833D2275E1B}" destId="{90263B1D-3955-49AA-9754-5C5AC9CAA66F}" srcOrd="1" destOrd="0" presId="urn:microsoft.com/office/officeart/2018/2/layout/IconVerticalSolidList"/>
    <dgm:cxn modelId="{82EC7FEE-23B8-4040-A938-67C07AC8B2A7}" type="presParOf" srcId="{4EA16C8C-EAF2-4317-A9F8-6833D2275E1B}" destId="{77B864E5-5584-4074-B329-D0C6832C287A}" srcOrd="2" destOrd="0" presId="urn:microsoft.com/office/officeart/2018/2/layout/IconVerticalSolidList"/>
    <dgm:cxn modelId="{B0F9467B-2F18-49E1-B9F5-505CD697A43C}" type="presParOf" srcId="{4EA16C8C-EAF2-4317-A9F8-6833D2275E1B}" destId="{EAAB5634-7AC4-440A-8C1A-ED4F8BF75EDD}" srcOrd="3" destOrd="0" presId="urn:microsoft.com/office/officeart/2018/2/layout/IconVerticalSolidList"/>
    <dgm:cxn modelId="{881471CF-1EC0-470A-9CFD-053D1A7253D1}" type="presParOf" srcId="{2AE834DE-4D16-457A-BCFE-59337389187C}" destId="{73CD1647-97CF-4315-96DF-8F3051B66820}" srcOrd="1" destOrd="0" presId="urn:microsoft.com/office/officeart/2018/2/layout/IconVerticalSolidList"/>
    <dgm:cxn modelId="{347B42F5-4843-4A02-AA97-2D4F2E14CCCC}" type="presParOf" srcId="{2AE834DE-4D16-457A-BCFE-59337389187C}" destId="{D982C4D9-1555-46CD-92C0-EFCBF063A759}" srcOrd="2" destOrd="0" presId="urn:microsoft.com/office/officeart/2018/2/layout/IconVerticalSolidList"/>
    <dgm:cxn modelId="{4C21E096-A25F-4BF6-97AA-E46EF21A2E42}" type="presParOf" srcId="{D982C4D9-1555-46CD-92C0-EFCBF063A759}" destId="{B281FF52-8F7E-49E3-BEB1-152B43E248CF}" srcOrd="0" destOrd="0" presId="urn:microsoft.com/office/officeart/2018/2/layout/IconVerticalSolidList"/>
    <dgm:cxn modelId="{002CD94C-4FAA-4C98-88C2-0634996B8775}" type="presParOf" srcId="{D982C4D9-1555-46CD-92C0-EFCBF063A759}" destId="{85681A33-B1B1-48C6-B47F-19DAE875B403}" srcOrd="1" destOrd="0" presId="urn:microsoft.com/office/officeart/2018/2/layout/IconVerticalSolidList"/>
    <dgm:cxn modelId="{79E91A73-D0E4-43C4-AB45-A0ABAC73A2A7}" type="presParOf" srcId="{D982C4D9-1555-46CD-92C0-EFCBF063A759}" destId="{C30B6800-E8C7-4507-9572-4261410734FF}" srcOrd="2" destOrd="0" presId="urn:microsoft.com/office/officeart/2018/2/layout/IconVerticalSolidList"/>
    <dgm:cxn modelId="{F95FA236-4236-43E0-A2BB-8362308E5F02}" type="presParOf" srcId="{D982C4D9-1555-46CD-92C0-EFCBF063A759}" destId="{DF229FF6-E35E-4D23-B70B-42AAD7EA4D7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E5BD2B-6A8B-4E3F-8AC3-838E802BD92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D720C91-5EE2-4612-A14B-EEDF95DC4D6C}">
      <dgm:prSet/>
      <dgm:spPr/>
      <dgm:t>
        <a:bodyPr/>
        <a:lstStyle/>
        <a:p>
          <a:r>
            <a:rPr lang="en-US" dirty="0">
              <a:latin typeface="Montserrat" panose="00000500000000000000" pitchFamily="2" charset="0"/>
            </a:rPr>
            <a:t>Project Directors must manage grants to ensure that:</a:t>
          </a:r>
        </a:p>
      </dgm:t>
    </dgm:pt>
    <dgm:pt modelId="{EADD5EA0-9504-4F85-B12D-BFDB0EB812F9}" type="parTrans" cxnId="{FC384C90-C45B-4692-91C7-3DBE851368ED}">
      <dgm:prSet/>
      <dgm:spPr/>
      <dgm:t>
        <a:bodyPr/>
        <a:lstStyle/>
        <a:p>
          <a:endParaRPr lang="en-US">
            <a:latin typeface="Montserrat" panose="00000500000000000000" pitchFamily="2" charset="0"/>
          </a:endParaRPr>
        </a:p>
      </dgm:t>
    </dgm:pt>
    <dgm:pt modelId="{F3703DA9-F3CA-4DEE-93E2-EDCA824B7AD4}" type="sibTrans" cxnId="{FC384C90-C45B-4692-91C7-3DBE851368ED}">
      <dgm:prSet/>
      <dgm:spPr/>
      <dgm:t>
        <a:bodyPr/>
        <a:lstStyle/>
        <a:p>
          <a:endParaRPr lang="en-US">
            <a:latin typeface="Montserrat" panose="00000500000000000000" pitchFamily="2" charset="0"/>
          </a:endParaRPr>
        </a:p>
      </dgm:t>
    </dgm:pt>
    <dgm:pt modelId="{7CD9BF17-FDF2-4DD0-96BC-0440F2CA44BA}">
      <dgm:prSet/>
      <dgm:spPr>
        <a:solidFill>
          <a:srgbClr val="55C056"/>
        </a:solidFill>
      </dgm:spPr>
      <dgm:t>
        <a:bodyPr/>
        <a:lstStyle/>
        <a:p>
          <a:r>
            <a:rPr lang="en-US" dirty="0">
              <a:latin typeface="Montserrat" panose="00000500000000000000" pitchFamily="2" charset="0"/>
            </a:rPr>
            <a:t>All scholars can </a:t>
          </a:r>
          <a:r>
            <a:rPr lang="en-US" b="1" u="sng" dirty="0">
              <a:latin typeface="Montserrat" panose="00000500000000000000" pitchFamily="2" charset="0"/>
            </a:rPr>
            <a:t>complete</a:t>
          </a:r>
          <a:r>
            <a:rPr lang="en-US" dirty="0">
              <a:latin typeface="Montserrat" panose="00000500000000000000" pitchFamily="2" charset="0"/>
            </a:rPr>
            <a:t> the degree program </a:t>
          </a:r>
          <a:r>
            <a:rPr lang="en-US" b="1" u="sng" dirty="0">
              <a:latin typeface="Montserrat" panose="00000500000000000000" pitchFamily="2" charset="0"/>
            </a:rPr>
            <a:t>before the grant ends</a:t>
          </a:r>
          <a:r>
            <a:rPr lang="en-US" dirty="0">
              <a:latin typeface="Montserrat" panose="00000500000000000000" pitchFamily="2" charset="0"/>
            </a:rPr>
            <a:t>; </a:t>
          </a:r>
        </a:p>
      </dgm:t>
    </dgm:pt>
    <dgm:pt modelId="{C8ECAF84-303B-45A5-ADCF-3A7CF7D81683}" type="parTrans" cxnId="{235A129D-F9F3-4981-8D5A-74034BDC65F2}">
      <dgm:prSet/>
      <dgm:spPr/>
      <dgm:t>
        <a:bodyPr/>
        <a:lstStyle/>
        <a:p>
          <a:endParaRPr lang="en-US">
            <a:latin typeface="Montserrat" panose="00000500000000000000" pitchFamily="2" charset="0"/>
          </a:endParaRPr>
        </a:p>
      </dgm:t>
    </dgm:pt>
    <dgm:pt modelId="{5F861451-4765-4A8D-A4B8-C4B784699BBE}" type="sibTrans" cxnId="{235A129D-F9F3-4981-8D5A-74034BDC65F2}">
      <dgm:prSet/>
      <dgm:spPr/>
      <dgm:t>
        <a:bodyPr/>
        <a:lstStyle/>
        <a:p>
          <a:endParaRPr lang="en-US">
            <a:latin typeface="Montserrat" panose="00000500000000000000" pitchFamily="2" charset="0"/>
          </a:endParaRPr>
        </a:p>
      </dgm:t>
    </dgm:pt>
    <dgm:pt modelId="{C109A33C-CD1E-4F6C-A5AF-DB6AE58C475C}">
      <dgm:prSet/>
      <dgm:spPr>
        <a:solidFill>
          <a:srgbClr val="55C056"/>
        </a:solidFill>
      </dgm:spPr>
      <dgm:t>
        <a:bodyPr/>
        <a:lstStyle/>
        <a:p>
          <a:r>
            <a:rPr lang="en-US" dirty="0">
              <a:latin typeface="Montserrat" panose="00000500000000000000" pitchFamily="2" charset="0"/>
            </a:rPr>
            <a:t>Scholars are enrolled early (Year 1) with sufficient time, funding, and support to complete the program; and</a:t>
          </a:r>
        </a:p>
      </dgm:t>
    </dgm:pt>
    <dgm:pt modelId="{B99EED22-B317-4C4C-8D17-8AA5EB12375B}" type="parTrans" cxnId="{DF822AD4-04A7-481F-BB2C-E716A6BF6C90}">
      <dgm:prSet/>
      <dgm:spPr/>
      <dgm:t>
        <a:bodyPr/>
        <a:lstStyle/>
        <a:p>
          <a:endParaRPr lang="en-US">
            <a:latin typeface="Montserrat" panose="00000500000000000000" pitchFamily="2" charset="0"/>
          </a:endParaRPr>
        </a:p>
      </dgm:t>
    </dgm:pt>
    <dgm:pt modelId="{8FCCE38D-61C9-40F5-8D2E-F10E9EA8C0ED}" type="sibTrans" cxnId="{DF822AD4-04A7-481F-BB2C-E716A6BF6C90}">
      <dgm:prSet/>
      <dgm:spPr/>
      <dgm:t>
        <a:bodyPr/>
        <a:lstStyle/>
        <a:p>
          <a:endParaRPr lang="en-US">
            <a:latin typeface="Montserrat" panose="00000500000000000000" pitchFamily="2" charset="0"/>
          </a:endParaRPr>
        </a:p>
      </dgm:t>
    </dgm:pt>
    <dgm:pt modelId="{07BB48BD-25C1-4A9F-B207-5C568D7C6A22}">
      <dgm:prSet/>
      <dgm:spPr>
        <a:solidFill>
          <a:srgbClr val="55C056"/>
        </a:solidFill>
      </dgm:spPr>
      <dgm:t>
        <a:bodyPr/>
        <a:lstStyle/>
        <a:p>
          <a:r>
            <a:rPr lang="en-US" dirty="0">
              <a:latin typeface="Montserrat" panose="00000500000000000000" pitchFamily="2" charset="0"/>
            </a:rPr>
            <a:t>The </a:t>
          </a:r>
          <a:r>
            <a:rPr lang="en-US" b="1" dirty="0">
              <a:latin typeface="Montserrat" panose="00000500000000000000" pitchFamily="2" charset="0"/>
            </a:rPr>
            <a:t>number of scholars </a:t>
          </a:r>
          <a:r>
            <a:rPr lang="en-US" dirty="0">
              <a:latin typeface="Montserrat" panose="00000500000000000000" pitchFamily="2" charset="0"/>
            </a:rPr>
            <a:t>proposed, enrolled, and completed </a:t>
          </a:r>
          <a:r>
            <a:rPr lang="en-US" b="1" dirty="0">
              <a:latin typeface="Montserrat" panose="00000500000000000000" pitchFamily="2" charset="0"/>
            </a:rPr>
            <a:t>meets outlined expectations</a:t>
          </a:r>
          <a:r>
            <a:rPr lang="en-US" dirty="0">
              <a:latin typeface="Montserrat" panose="00000500000000000000" pitchFamily="2" charset="0"/>
            </a:rPr>
            <a:t>. </a:t>
          </a:r>
        </a:p>
      </dgm:t>
    </dgm:pt>
    <dgm:pt modelId="{9F76114A-5604-44CB-A9DB-33D51B6430D3}" type="parTrans" cxnId="{2296380B-C1D7-44F5-857A-3C7C36DF0E3A}">
      <dgm:prSet/>
      <dgm:spPr/>
      <dgm:t>
        <a:bodyPr/>
        <a:lstStyle/>
        <a:p>
          <a:endParaRPr lang="en-US">
            <a:latin typeface="Montserrat" panose="00000500000000000000" pitchFamily="2" charset="0"/>
          </a:endParaRPr>
        </a:p>
      </dgm:t>
    </dgm:pt>
    <dgm:pt modelId="{9E23E081-C72F-4C77-A865-AD3EE5E5486B}" type="sibTrans" cxnId="{2296380B-C1D7-44F5-857A-3C7C36DF0E3A}">
      <dgm:prSet/>
      <dgm:spPr/>
      <dgm:t>
        <a:bodyPr/>
        <a:lstStyle/>
        <a:p>
          <a:endParaRPr lang="en-US">
            <a:latin typeface="Montserrat" panose="00000500000000000000" pitchFamily="2" charset="0"/>
          </a:endParaRPr>
        </a:p>
      </dgm:t>
    </dgm:pt>
    <dgm:pt modelId="{7F93483F-C0B3-4806-866A-8746E71E8CBC}">
      <dgm:prSet/>
      <dgm:spPr>
        <a:solidFill>
          <a:srgbClr val="294A7C"/>
        </a:solidFill>
      </dgm:spPr>
      <dgm:t>
        <a:bodyPr/>
        <a:lstStyle/>
        <a:p>
          <a:r>
            <a:rPr lang="en-US" dirty="0">
              <a:latin typeface="Montserrat" panose="00000500000000000000" pitchFamily="2" charset="0"/>
            </a:rPr>
            <a:t>Contact your OSEP Project Officer to discuss changes in the number of or completion status of scholars.</a:t>
          </a:r>
        </a:p>
      </dgm:t>
    </dgm:pt>
    <dgm:pt modelId="{C1ACF8EE-1D64-4F16-81EB-2D9D510D19F9}" type="parTrans" cxnId="{4F483ADC-E366-41B1-AD5E-8EF68F0CCA1C}">
      <dgm:prSet/>
      <dgm:spPr/>
      <dgm:t>
        <a:bodyPr/>
        <a:lstStyle/>
        <a:p>
          <a:endParaRPr lang="en-US">
            <a:latin typeface="Montserrat" panose="00000500000000000000" pitchFamily="2" charset="0"/>
          </a:endParaRPr>
        </a:p>
      </dgm:t>
    </dgm:pt>
    <dgm:pt modelId="{9CB63B63-2130-4890-B1B2-07A3DEE9A822}" type="sibTrans" cxnId="{4F483ADC-E366-41B1-AD5E-8EF68F0CCA1C}">
      <dgm:prSet/>
      <dgm:spPr/>
      <dgm:t>
        <a:bodyPr/>
        <a:lstStyle/>
        <a:p>
          <a:endParaRPr lang="en-US">
            <a:latin typeface="Montserrat" panose="00000500000000000000" pitchFamily="2" charset="0"/>
          </a:endParaRPr>
        </a:p>
      </dgm:t>
    </dgm:pt>
    <dgm:pt modelId="{6870D546-F876-40A5-A648-6F0104B3336B}" type="pres">
      <dgm:prSet presAssocID="{5FE5BD2B-6A8B-4E3F-8AC3-838E802BD92B}" presName="diagram" presStyleCnt="0">
        <dgm:presLayoutVars>
          <dgm:chPref val="1"/>
          <dgm:dir/>
          <dgm:animOne val="branch"/>
          <dgm:animLvl val="lvl"/>
          <dgm:resizeHandles val="exact"/>
        </dgm:presLayoutVars>
      </dgm:prSet>
      <dgm:spPr/>
    </dgm:pt>
    <dgm:pt modelId="{5284054A-73EB-4611-A4AD-81A8D2DE6FE5}" type="pres">
      <dgm:prSet presAssocID="{3D720C91-5EE2-4612-A14B-EEDF95DC4D6C}" presName="root1" presStyleCnt="0"/>
      <dgm:spPr/>
    </dgm:pt>
    <dgm:pt modelId="{5219E4C0-5873-4714-8C35-76CF751A8558}" type="pres">
      <dgm:prSet presAssocID="{3D720C91-5EE2-4612-A14B-EEDF95DC4D6C}" presName="LevelOneTextNode" presStyleLbl="node0" presStyleIdx="0" presStyleCnt="2" custLinFactNeighborX="-24066" custLinFactNeighborY="-67825">
        <dgm:presLayoutVars>
          <dgm:chPref val="3"/>
        </dgm:presLayoutVars>
      </dgm:prSet>
      <dgm:spPr/>
    </dgm:pt>
    <dgm:pt modelId="{A6D1A075-668D-49FD-8C8C-41D6A86F1F3F}" type="pres">
      <dgm:prSet presAssocID="{3D720C91-5EE2-4612-A14B-EEDF95DC4D6C}" presName="level2hierChild" presStyleCnt="0"/>
      <dgm:spPr/>
    </dgm:pt>
    <dgm:pt modelId="{F21E3461-C4D9-40BD-B8A2-A7740B7385EC}" type="pres">
      <dgm:prSet presAssocID="{C8ECAF84-303B-45A5-ADCF-3A7CF7D81683}" presName="conn2-1" presStyleLbl="parChTrans1D2" presStyleIdx="0" presStyleCnt="3"/>
      <dgm:spPr/>
    </dgm:pt>
    <dgm:pt modelId="{0CB812CE-63C6-4418-9EE5-9B64BAA75B24}" type="pres">
      <dgm:prSet presAssocID="{C8ECAF84-303B-45A5-ADCF-3A7CF7D81683}" presName="connTx" presStyleLbl="parChTrans1D2" presStyleIdx="0" presStyleCnt="3"/>
      <dgm:spPr/>
    </dgm:pt>
    <dgm:pt modelId="{168B07D0-376A-434E-B24E-EB5CAA59B310}" type="pres">
      <dgm:prSet presAssocID="{7CD9BF17-FDF2-4DD0-96BC-0440F2CA44BA}" presName="root2" presStyleCnt="0"/>
      <dgm:spPr/>
    </dgm:pt>
    <dgm:pt modelId="{FD9C7171-2C85-470D-BC71-56B788C3EDE3}" type="pres">
      <dgm:prSet presAssocID="{7CD9BF17-FDF2-4DD0-96BC-0440F2CA44BA}" presName="LevelTwoTextNode" presStyleLbl="node2" presStyleIdx="0" presStyleCnt="3">
        <dgm:presLayoutVars>
          <dgm:chPref val="3"/>
        </dgm:presLayoutVars>
      </dgm:prSet>
      <dgm:spPr/>
    </dgm:pt>
    <dgm:pt modelId="{A9E47AB2-5669-4C11-A3B6-08865D81C064}" type="pres">
      <dgm:prSet presAssocID="{7CD9BF17-FDF2-4DD0-96BC-0440F2CA44BA}" presName="level3hierChild" presStyleCnt="0"/>
      <dgm:spPr/>
    </dgm:pt>
    <dgm:pt modelId="{E34D7F68-D33C-4A51-AB77-B50D5DAF68C6}" type="pres">
      <dgm:prSet presAssocID="{B99EED22-B317-4C4C-8D17-8AA5EB12375B}" presName="conn2-1" presStyleLbl="parChTrans1D2" presStyleIdx="1" presStyleCnt="3"/>
      <dgm:spPr/>
    </dgm:pt>
    <dgm:pt modelId="{85F4B8D9-221E-45A5-9328-4715E5A80498}" type="pres">
      <dgm:prSet presAssocID="{B99EED22-B317-4C4C-8D17-8AA5EB12375B}" presName="connTx" presStyleLbl="parChTrans1D2" presStyleIdx="1" presStyleCnt="3"/>
      <dgm:spPr/>
    </dgm:pt>
    <dgm:pt modelId="{DAD49101-CCB9-4222-891A-C97BECAE209C}" type="pres">
      <dgm:prSet presAssocID="{C109A33C-CD1E-4F6C-A5AF-DB6AE58C475C}" presName="root2" presStyleCnt="0"/>
      <dgm:spPr/>
    </dgm:pt>
    <dgm:pt modelId="{536A187A-F465-4E28-8D62-3E7366F056DD}" type="pres">
      <dgm:prSet presAssocID="{C109A33C-CD1E-4F6C-A5AF-DB6AE58C475C}" presName="LevelTwoTextNode" presStyleLbl="node2" presStyleIdx="1" presStyleCnt="3">
        <dgm:presLayoutVars>
          <dgm:chPref val="3"/>
        </dgm:presLayoutVars>
      </dgm:prSet>
      <dgm:spPr/>
    </dgm:pt>
    <dgm:pt modelId="{5F882EE6-7B1C-41E6-8ED0-E61BBB8884B0}" type="pres">
      <dgm:prSet presAssocID="{C109A33C-CD1E-4F6C-A5AF-DB6AE58C475C}" presName="level3hierChild" presStyleCnt="0"/>
      <dgm:spPr/>
    </dgm:pt>
    <dgm:pt modelId="{4ECC85B0-E3B0-430A-B8C9-11A005A6B89A}" type="pres">
      <dgm:prSet presAssocID="{9F76114A-5604-44CB-A9DB-33D51B6430D3}" presName="conn2-1" presStyleLbl="parChTrans1D2" presStyleIdx="2" presStyleCnt="3"/>
      <dgm:spPr/>
    </dgm:pt>
    <dgm:pt modelId="{6AF41272-5265-4F81-B517-3D202119F0EE}" type="pres">
      <dgm:prSet presAssocID="{9F76114A-5604-44CB-A9DB-33D51B6430D3}" presName="connTx" presStyleLbl="parChTrans1D2" presStyleIdx="2" presStyleCnt="3"/>
      <dgm:spPr/>
    </dgm:pt>
    <dgm:pt modelId="{D594FCF3-583C-44E9-BDBE-12E46DBFFEE2}" type="pres">
      <dgm:prSet presAssocID="{07BB48BD-25C1-4A9F-B207-5C568D7C6A22}" presName="root2" presStyleCnt="0"/>
      <dgm:spPr/>
    </dgm:pt>
    <dgm:pt modelId="{A448C8C9-1D0F-4123-A139-5B2D4B46CE65}" type="pres">
      <dgm:prSet presAssocID="{07BB48BD-25C1-4A9F-B207-5C568D7C6A22}" presName="LevelTwoTextNode" presStyleLbl="node2" presStyleIdx="2" presStyleCnt="3">
        <dgm:presLayoutVars>
          <dgm:chPref val="3"/>
        </dgm:presLayoutVars>
      </dgm:prSet>
      <dgm:spPr/>
    </dgm:pt>
    <dgm:pt modelId="{F4F4C4C5-F552-4885-A21C-640100BD2CC4}" type="pres">
      <dgm:prSet presAssocID="{07BB48BD-25C1-4A9F-B207-5C568D7C6A22}" presName="level3hierChild" presStyleCnt="0"/>
      <dgm:spPr/>
    </dgm:pt>
    <dgm:pt modelId="{01F2D246-A598-4B1D-BF6C-28EB567E6575}" type="pres">
      <dgm:prSet presAssocID="{7F93483F-C0B3-4806-866A-8746E71E8CBC}" presName="root1" presStyleCnt="0"/>
      <dgm:spPr/>
    </dgm:pt>
    <dgm:pt modelId="{D2F77288-EF1D-4C41-92F6-C45EBA1CE5BB}" type="pres">
      <dgm:prSet presAssocID="{7F93483F-C0B3-4806-866A-8746E71E8CBC}" presName="LevelOneTextNode" presStyleLbl="node0" presStyleIdx="1" presStyleCnt="2" custLinFactNeighborX="-3485" custLinFactNeighborY="-18179">
        <dgm:presLayoutVars>
          <dgm:chPref val="3"/>
        </dgm:presLayoutVars>
      </dgm:prSet>
      <dgm:spPr/>
    </dgm:pt>
    <dgm:pt modelId="{2D5290C0-6F2B-4723-BF68-F4ACC9A2AAC4}" type="pres">
      <dgm:prSet presAssocID="{7F93483F-C0B3-4806-866A-8746E71E8CBC}" presName="level2hierChild" presStyleCnt="0"/>
      <dgm:spPr/>
    </dgm:pt>
  </dgm:ptLst>
  <dgm:cxnLst>
    <dgm:cxn modelId="{2296380B-C1D7-44F5-857A-3C7C36DF0E3A}" srcId="{3D720C91-5EE2-4612-A14B-EEDF95DC4D6C}" destId="{07BB48BD-25C1-4A9F-B207-5C568D7C6A22}" srcOrd="2" destOrd="0" parTransId="{9F76114A-5604-44CB-A9DB-33D51B6430D3}" sibTransId="{9E23E081-C72F-4C77-A865-AD3EE5E5486B}"/>
    <dgm:cxn modelId="{36CE8F0D-ACFF-4E06-B84A-77D96EC7E528}" type="presOf" srcId="{7F93483F-C0B3-4806-866A-8746E71E8CBC}" destId="{D2F77288-EF1D-4C41-92F6-C45EBA1CE5BB}" srcOrd="0" destOrd="0" presId="urn:microsoft.com/office/officeart/2005/8/layout/hierarchy2"/>
    <dgm:cxn modelId="{379CA614-97A5-4DB0-8AC8-C6BE3164F924}" type="presOf" srcId="{B99EED22-B317-4C4C-8D17-8AA5EB12375B}" destId="{E34D7F68-D33C-4A51-AB77-B50D5DAF68C6}" srcOrd="0" destOrd="0" presId="urn:microsoft.com/office/officeart/2005/8/layout/hierarchy2"/>
    <dgm:cxn modelId="{6A55A239-A2F8-4722-B7F4-B040AB6A1AB0}" type="presOf" srcId="{7CD9BF17-FDF2-4DD0-96BC-0440F2CA44BA}" destId="{FD9C7171-2C85-470D-BC71-56B788C3EDE3}" srcOrd="0" destOrd="0" presId="urn:microsoft.com/office/officeart/2005/8/layout/hierarchy2"/>
    <dgm:cxn modelId="{A9C05B77-7DBC-4625-A49E-7FE2C6582486}" type="presOf" srcId="{07BB48BD-25C1-4A9F-B207-5C568D7C6A22}" destId="{A448C8C9-1D0F-4123-A139-5B2D4B46CE65}" srcOrd="0" destOrd="0" presId="urn:microsoft.com/office/officeart/2005/8/layout/hierarchy2"/>
    <dgm:cxn modelId="{4605BB83-BB9F-45B2-AFC1-DC65C87E54E2}" type="presOf" srcId="{B99EED22-B317-4C4C-8D17-8AA5EB12375B}" destId="{85F4B8D9-221E-45A5-9328-4715E5A80498}" srcOrd="1" destOrd="0" presId="urn:microsoft.com/office/officeart/2005/8/layout/hierarchy2"/>
    <dgm:cxn modelId="{FC384C90-C45B-4692-91C7-3DBE851368ED}" srcId="{5FE5BD2B-6A8B-4E3F-8AC3-838E802BD92B}" destId="{3D720C91-5EE2-4612-A14B-EEDF95DC4D6C}" srcOrd="0" destOrd="0" parTransId="{EADD5EA0-9504-4F85-B12D-BFDB0EB812F9}" sibTransId="{F3703DA9-F3CA-4DEE-93E2-EDCA824B7AD4}"/>
    <dgm:cxn modelId="{C9439890-9FFF-4F8F-AE61-B5932DE45F52}" type="presOf" srcId="{9F76114A-5604-44CB-A9DB-33D51B6430D3}" destId="{4ECC85B0-E3B0-430A-B8C9-11A005A6B89A}" srcOrd="0" destOrd="0" presId="urn:microsoft.com/office/officeart/2005/8/layout/hierarchy2"/>
    <dgm:cxn modelId="{235A129D-F9F3-4981-8D5A-74034BDC65F2}" srcId="{3D720C91-5EE2-4612-A14B-EEDF95DC4D6C}" destId="{7CD9BF17-FDF2-4DD0-96BC-0440F2CA44BA}" srcOrd="0" destOrd="0" parTransId="{C8ECAF84-303B-45A5-ADCF-3A7CF7D81683}" sibTransId="{5F861451-4765-4A8D-A4B8-C4B784699BBE}"/>
    <dgm:cxn modelId="{275B60A7-4D09-4D5C-AB12-B47D8DFF8C76}" type="presOf" srcId="{3D720C91-5EE2-4612-A14B-EEDF95DC4D6C}" destId="{5219E4C0-5873-4714-8C35-76CF751A8558}" srcOrd="0" destOrd="0" presId="urn:microsoft.com/office/officeart/2005/8/layout/hierarchy2"/>
    <dgm:cxn modelId="{E156B6B0-6633-4AAB-8859-8A8F0927257C}" type="presOf" srcId="{C8ECAF84-303B-45A5-ADCF-3A7CF7D81683}" destId="{0CB812CE-63C6-4418-9EE5-9B64BAA75B24}" srcOrd="1" destOrd="0" presId="urn:microsoft.com/office/officeart/2005/8/layout/hierarchy2"/>
    <dgm:cxn modelId="{6871FECB-AEBD-48EF-9B10-F8FFB5DDCEAB}" type="presOf" srcId="{5FE5BD2B-6A8B-4E3F-8AC3-838E802BD92B}" destId="{6870D546-F876-40A5-A648-6F0104B3336B}" srcOrd="0" destOrd="0" presId="urn:microsoft.com/office/officeart/2005/8/layout/hierarchy2"/>
    <dgm:cxn modelId="{DF822AD4-04A7-481F-BB2C-E716A6BF6C90}" srcId="{3D720C91-5EE2-4612-A14B-EEDF95DC4D6C}" destId="{C109A33C-CD1E-4F6C-A5AF-DB6AE58C475C}" srcOrd="1" destOrd="0" parTransId="{B99EED22-B317-4C4C-8D17-8AA5EB12375B}" sibTransId="{8FCCE38D-61C9-40F5-8D2E-F10E9EA8C0ED}"/>
    <dgm:cxn modelId="{414593D5-B899-463D-AB56-AA09C64D5DEA}" type="presOf" srcId="{C109A33C-CD1E-4F6C-A5AF-DB6AE58C475C}" destId="{536A187A-F465-4E28-8D62-3E7366F056DD}" srcOrd="0" destOrd="0" presId="urn:microsoft.com/office/officeart/2005/8/layout/hierarchy2"/>
    <dgm:cxn modelId="{3F70F1D8-D479-4113-9031-D70D73637748}" type="presOf" srcId="{9F76114A-5604-44CB-A9DB-33D51B6430D3}" destId="{6AF41272-5265-4F81-B517-3D202119F0EE}" srcOrd="1" destOrd="0" presId="urn:microsoft.com/office/officeart/2005/8/layout/hierarchy2"/>
    <dgm:cxn modelId="{66B905DC-7011-4592-A374-515B21A0BC50}" type="presOf" srcId="{C8ECAF84-303B-45A5-ADCF-3A7CF7D81683}" destId="{F21E3461-C4D9-40BD-B8A2-A7740B7385EC}" srcOrd="0" destOrd="0" presId="urn:microsoft.com/office/officeart/2005/8/layout/hierarchy2"/>
    <dgm:cxn modelId="{4F483ADC-E366-41B1-AD5E-8EF68F0CCA1C}" srcId="{5FE5BD2B-6A8B-4E3F-8AC3-838E802BD92B}" destId="{7F93483F-C0B3-4806-866A-8746E71E8CBC}" srcOrd="1" destOrd="0" parTransId="{C1ACF8EE-1D64-4F16-81EB-2D9D510D19F9}" sibTransId="{9CB63B63-2130-4890-B1B2-07A3DEE9A822}"/>
    <dgm:cxn modelId="{27BC60E7-0C5B-4908-8483-A657441C2F6B}" type="presParOf" srcId="{6870D546-F876-40A5-A648-6F0104B3336B}" destId="{5284054A-73EB-4611-A4AD-81A8D2DE6FE5}" srcOrd="0" destOrd="0" presId="urn:microsoft.com/office/officeart/2005/8/layout/hierarchy2"/>
    <dgm:cxn modelId="{6DF47A49-6338-4C24-A2BD-776A4C2344AD}" type="presParOf" srcId="{5284054A-73EB-4611-A4AD-81A8D2DE6FE5}" destId="{5219E4C0-5873-4714-8C35-76CF751A8558}" srcOrd="0" destOrd="0" presId="urn:microsoft.com/office/officeart/2005/8/layout/hierarchy2"/>
    <dgm:cxn modelId="{99113EBB-A4F1-47E4-8A70-5662679F005B}" type="presParOf" srcId="{5284054A-73EB-4611-A4AD-81A8D2DE6FE5}" destId="{A6D1A075-668D-49FD-8C8C-41D6A86F1F3F}" srcOrd="1" destOrd="0" presId="urn:microsoft.com/office/officeart/2005/8/layout/hierarchy2"/>
    <dgm:cxn modelId="{AB5446F8-9C47-4D6E-9035-9B28DA1481A1}" type="presParOf" srcId="{A6D1A075-668D-49FD-8C8C-41D6A86F1F3F}" destId="{F21E3461-C4D9-40BD-B8A2-A7740B7385EC}" srcOrd="0" destOrd="0" presId="urn:microsoft.com/office/officeart/2005/8/layout/hierarchy2"/>
    <dgm:cxn modelId="{BCBB4941-C272-4F93-8650-24578A6345D8}" type="presParOf" srcId="{F21E3461-C4D9-40BD-B8A2-A7740B7385EC}" destId="{0CB812CE-63C6-4418-9EE5-9B64BAA75B24}" srcOrd="0" destOrd="0" presId="urn:microsoft.com/office/officeart/2005/8/layout/hierarchy2"/>
    <dgm:cxn modelId="{0E4CF088-94BD-4E1F-B2E4-4C11527AF44F}" type="presParOf" srcId="{A6D1A075-668D-49FD-8C8C-41D6A86F1F3F}" destId="{168B07D0-376A-434E-B24E-EB5CAA59B310}" srcOrd="1" destOrd="0" presId="urn:microsoft.com/office/officeart/2005/8/layout/hierarchy2"/>
    <dgm:cxn modelId="{CDC14DE4-822E-4EC8-9A2F-A3FFCBD6EE56}" type="presParOf" srcId="{168B07D0-376A-434E-B24E-EB5CAA59B310}" destId="{FD9C7171-2C85-470D-BC71-56B788C3EDE3}" srcOrd="0" destOrd="0" presId="urn:microsoft.com/office/officeart/2005/8/layout/hierarchy2"/>
    <dgm:cxn modelId="{775763E5-E8F5-431C-8B71-AC73C39A17AC}" type="presParOf" srcId="{168B07D0-376A-434E-B24E-EB5CAA59B310}" destId="{A9E47AB2-5669-4C11-A3B6-08865D81C064}" srcOrd="1" destOrd="0" presId="urn:microsoft.com/office/officeart/2005/8/layout/hierarchy2"/>
    <dgm:cxn modelId="{A13406B3-299F-42BF-AB42-40449343E40B}" type="presParOf" srcId="{A6D1A075-668D-49FD-8C8C-41D6A86F1F3F}" destId="{E34D7F68-D33C-4A51-AB77-B50D5DAF68C6}" srcOrd="2" destOrd="0" presId="urn:microsoft.com/office/officeart/2005/8/layout/hierarchy2"/>
    <dgm:cxn modelId="{50FBF87D-E78E-444E-8CEF-EC80C8A5337A}" type="presParOf" srcId="{E34D7F68-D33C-4A51-AB77-B50D5DAF68C6}" destId="{85F4B8D9-221E-45A5-9328-4715E5A80498}" srcOrd="0" destOrd="0" presId="urn:microsoft.com/office/officeart/2005/8/layout/hierarchy2"/>
    <dgm:cxn modelId="{6505E987-21FF-4C1C-8AA3-72D0652B0D50}" type="presParOf" srcId="{A6D1A075-668D-49FD-8C8C-41D6A86F1F3F}" destId="{DAD49101-CCB9-4222-891A-C97BECAE209C}" srcOrd="3" destOrd="0" presId="urn:microsoft.com/office/officeart/2005/8/layout/hierarchy2"/>
    <dgm:cxn modelId="{3809DBDE-6746-4AF6-90B3-8DC60016F04B}" type="presParOf" srcId="{DAD49101-CCB9-4222-891A-C97BECAE209C}" destId="{536A187A-F465-4E28-8D62-3E7366F056DD}" srcOrd="0" destOrd="0" presId="urn:microsoft.com/office/officeart/2005/8/layout/hierarchy2"/>
    <dgm:cxn modelId="{3E8D545E-3D1A-4B71-8B86-D5923219158C}" type="presParOf" srcId="{DAD49101-CCB9-4222-891A-C97BECAE209C}" destId="{5F882EE6-7B1C-41E6-8ED0-E61BBB8884B0}" srcOrd="1" destOrd="0" presId="urn:microsoft.com/office/officeart/2005/8/layout/hierarchy2"/>
    <dgm:cxn modelId="{ADC92325-2CB3-47D5-804C-C6BC9C0EB9C3}" type="presParOf" srcId="{A6D1A075-668D-49FD-8C8C-41D6A86F1F3F}" destId="{4ECC85B0-E3B0-430A-B8C9-11A005A6B89A}" srcOrd="4" destOrd="0" presId="urn:microsoft.com/office/officeart/2005/8/layout/hierarchy2"/>
    <dgm:cxn modelId="{5024E1F2-D392-466F-AA69-FCDA849FF01F}" type="presParOf" srcId="{4ECC85B0-E3B0-430A-B8C9-11A005A6B89A}" destId="{6AF41272-5265-4F81-B517-3D202119F0EE}" srcOrd="0" destOrd="0" presId="urn:microsoft.com/office/officeart/2005/8/layout/hierarchy2"/>
    <dgm:cxn modelId="{5DF3C043-842A-4E6D-A66A-62F497064481}" type="presParOf" srcId="{A6D1A075-668D-49FD-8C8C-41D6A86F1F3F}" destId="{D594FCF3-583C-44E9-BDBE-12E46DBFFEE2}" srcOrd="5" destOrd="0" presId="urn:microsoft.com/office/officeart/2005/8/layout/hierarchy2"/>
    <dgm:cxn modelId="{22FC2236-99B7-49E0-9E08-8EE4E3C3ED56}" type="presParOf" srcId="{D594FCF3-583C-44E9-BDBE-12E46DBFFEE2}" destId="{A448C8C9-1D0F-4123-A139-5B2D4B46CE65}" srcOrd="0" destOrd="0" presId="urn:microsoft.com/office/officeart/2005/8/layout/hierarchy2"/>
    <dgm:cxn modelId="{174E6E86-E52D-41A2-B3B5-8B24C953C35D}" type="presParOf" srcId="{D594FCF3-583C-44E9-BDBE-12E46DBFFEE2}" destId="{F4F4C4C5-F552-4885-A21C-640100BD2CC4}" srcOrd="1" destOrd="0" presId="urn:microsoft.com/office/officeart/2005/8/layout/hierarchy2"/>
    <dgm:cxn modelId="{FABAF4A1-75D8-4B9B-B5AD-689E333B291F}" type="presParOf" srcId="{6870D546-F876-40A5-A648-6F0104B3336B}" destId="{01F2D246-A598-4B1D-BF6C-28EB567E6575}" srcOrd="1" destOrd="0" presId="urn:microsoft.com/office/officeart/2005/8/layout/hierarchy2"/>
    <dgm:cxn modelId="{E2500679-5157-474E-B841-B316020AB09A}" type="presParOf" srcId="{01F2D246-A598-4B1D-BF6C-28EB567E6575}" destId="{D2F77288-EF1D-4C41-92F6-C45EBA1CE5BB}" srcOrd="0" destOrd="0" presId="urn:microsoft.com/office/officeart/2005/8/layout/hierarchy2"/>
    <dgm:cxn modelId="{F5AB54A4-EC83-4C0D-ABBB-80896CE3A221}" type="presParOf" srcId="{01F2D246-A598-4B1D-BF6C-28EB567E6575}" destId="{2D5290C0-6F2B-4723-BF68-F4ACC9A2AAC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D5340A-075D-4977-93D9-293A138D05A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9405058-5C87-49A9-87B8-921CE66725C9}">
      <dgm:prSet/>
      <dgm:spPr/>
      <dgm:t>
        <a:bodyPr/>
        <a:lstStyle/>
        <a:p>
          <a:pPr>
            <a:lnSpc>
              <a:spcPct val="100000"/>
            </a:lnSpc>
          </a:pPr>
          <a:r>
            <a:rPr lang="en-US" dirty="0">
              <a:latin typeface="Montserrat" panose="00000500000000000000" pitchFamily="2" charset="0"/>
            </a:rPr>
            <a:t>Recommend to your scholars to review the resources available on the Training Page: </a:t>
          </a:r>
          <a:r>
            <a:rPr lang="en-US" dirty="0">
              <a:latin typeface="Montserrat" panose="00000500000000000000" pitchFamily="2" charset="0"/>
              <a:hlinkClick xmlns:r="http://schemas.openxmlformats.org/officeDocument/2006/relationships" r:id="rId1"/>
            </a:rPr>
            <a:t>https://pdp.ed.gov/OSEP/Home/Training</a:t>
          </a:r>
          <a:r>
            <a:rPr lang="en-US" dirty="0">
              <a:latin typeface="Montserrat" panose="00000500000000000000" pitchFamily="2" charset="0"/>
            </a:rPr>
            <a:t> </a:t>
          </a:r>
        </a:p>
      </dgm:t>
    </dgm:pt>
    <dgm:pt modelId="{A380C7A1-35BF-443E-8967-C230E2590DC0}" type="parTrans" cxnId="{B360668D-7495-4808-8C57-192688D58B2B}">
      <dgm:prSet/>
      <dgm:spPr/>
      <dgm:t>
        <a:bodyPr/>
        <a:lstStyle/>
        <a:p>
          <a:endParaRPr lang="en-US"/>
        </a:p>
      </dgm:t>
    </dgm:pt>
    <dgm:pt modelId="{6DFBC052-E066-4994-BAF4-ED9EF1ACECF3}" type="sibTrans" cxnId="{B360668D-7495-4808-8C57-192688D58B2B}">
      <dgm:prSet/>
      <dgm:spPr/>
      <dgm:t>
        <a:bodyPr/>
        <a:lstStyle/>
        <a:p>
          <a:endParaRPr lang="en-US"/>
        </a:p>
      </dgm:t>
    </dgm:pt>
    <dgm:pt modelId="{45BC0A0F-5FC2-4AB0-A998-4B6086EAA7EB}">
      <dgm:prSet/>
      <dgm:spPr/>
      <dgm:t>
        <a:bodyPr/>
        <a:lstStyle/>
        <a:p>
          <a:pPr>
            <a:lnSpc>
              <a:spcPct val="100000"/>
            </a:lnSpc>
          </a:pPr>
          <a:r>
            <a:rPr lang="en-US" dirty="0">
              <a:latin typeface="Montserrat" panose="00000500000000000000" pitchFamily="2" charset="0"/>
            </a:rPr>
            <a:t>Notify scholars at the beginning of the program that they will be required to provide licensure test results to you.</a:t>
          </a:r>
        </a:p>
      </dgm:t>
    </dgm:pt>
    <dgm:pt modelId="{BAEF054E-2696-494A-8D44-1D788C1E43DF}" type="parTrans" cxnId="{69509611-2BA0-4E8F-9E99-B14764710B9F}">
      <dgm:prSet/>
      <dgm:spPr/>
      <dgm:t>
        <a:bodyPr/>
        <a:lstStyle/>
        <a:p>
          <a:endParaRPr lang="en-US"/>
        </a:p>
      </dgm:t>
    </dgm:pt>
    <dgm:pt modelId="{E16AA8F6-6FFF-4904-9A08-F2B5E677E5CA}" type="sibTrans" cxnId="{69509611-2BA0-4E8F-9E99-B14764710B9F}">
      <dgm:prSet/>
      <dgm:spPr/>
      <dgm:t>
        <a:bodyPr/>
        <a:lstStyle/>
        <a:p>
          <a:endParaRPr lang="en-US"/>
        </a:p>
      </dgm:t>
    </dgm:pt>
    <dgm:pt modelId="{E21F54C6-4913-46F5-BF68-D2BA03C60DF7}">
      <dgm:prSet/>
      <dgm:spPr/>
      <dgm:t>
        <a:bodyPr/>
        <a:lstStyle/>
        <a:p>
          <a:pPr>
            <a:lnSpc>
              <a:spcPct val="100000"/>
            </a:lnSpc>
          </a:pPr>
          <a:r>
            <a:rPr lang="en-US" dirty="0">
              <a:latin typeface="Montserrat" panose="00000500000000000000" pitchFamily="2" charset="0"/>
            </a:rPr>
            <a:t>Arrange and conduct exit interviews with each exiting scholar.</a:t>
          </a:r>
        </a:p>
      </dgm:t>
    </dgm:pt>
    <dgm:pt modelId="{8AAB3D0B-7A7A-4243-9F46-589155FCFCE1}" type="parTrans" cxnId="{7AA492C0-FA46-406B-AB74-6CC1F78DCC93}">
      <dgm:prSet/>
      <dgm:spPr/>
      <dgm:t>
        <a:bodyPr/>
        <a:lstStyle/>
        <a:p>
          <a:endParaRPr lang="en-US"/>
        </a:p>
      </dgm:t>
    </dgm:pt>
    <dgm:pt modelId="{33498305-D7C8-4AE0-96A6-BCBA5887B267}" type="sibTrans" cxnId="{7AA492C0-FA46-406B-AB74-6CC1F78DCC93}">
      <dgm:prSet/>
      <dgm:spPr/>
      <dgm:t>
        <a:bodyPr/>
        <a:lstStyle/>
        <a:p>
          <a:endParaRPr lang="en-US"/>
        </a:p>
      </dgm:t>
    </dgm:pt>
    <dgm:pt modelId="{02E58F39-3131-47C5-9DF5-C1BE177AC76F}" type="pres">
      <dgm:prSet presAssocID="{CED5340A-075D-4977-93D9-293A138D05A7}" presName="root" presStyleCnt="0">
        <dgm:presLayoutVars>
          <dgm:dir/>
          <dgm:resizeHandles val="exact"/>
        </dgm:presLayoutVars>
      </dgm:prSet>
      <dgm:spPr/>
    </dgm:pt>
    <dgm:pt modelId="{2A5C933E-7FA6-4F58-9B22-8389EF578221}" type="pres">
      <dgm:prSet presAssocID="{D9405058-5C87-49A9-87B8-921CE66725C9}" presName="compNode" presStyleCnt="0"/>
      <dgm:spPr/>
    </dgm:pt>
    <dgm:pt modelId="{19969D20-1F64-42AE-A6B8-BC482423C23C}" type="pres">
      <dgm:prSet presAssocID="{D9405058-5C87-49A9-87B8-921CE66725C9}" presName="bgRect" presStyleLbl="bgShp" presStyleIdx="0" presStyleCnt="3"/>
      <dgm:spPr/>
    </dgm:pt>
    <dgm:pt modelId="{D781688A-D73B-47F7-A1CD-835B04A5661D}" type="pres">
      <dgm:prSet presAssocID="{D9405058-5C87-49A9-87B8-921CE66725C9}"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ooks"/>
        </a:ext>
      </dgm:extLst>
    </dgm:pt>
    <dgm:pt modelId="{EC9E659F-7ECA-46E7-8FB0-99DCE4BE6F97}" type="pres">
      <dgm:prSet presAssocID="{D9405058-5C87-49A9-87B8-921CE66725C9}" presName="spaceRect" presStyleCnt="0"/>
      <dgm:spPr/>
    </dgm:pt>
    <dgm:pt modelId="{45CFA38E-FCA6-4621-9F3F-706233C6516C}" type="pres">
      <dgm:prSet presAssocID="{D9405058-5C87-49A9-87B8-921CE66725C9}" presName="parTx" presStyleLbl="revTx" presStyleIdx="0" presStyleCnt="3">
        <dgm:presLayoutVars>
          <dgm:chMax val="0"/>
          <dgm:chPref val="0"/>
        </dgm:presLayoutVars>
      </dgm:prSet>
      <dgm:spPr/>
    </dgm:pt>
    <dgm:pt modelId="{7BC94C14-E206-47F1-8FFC-E9E6971A16EB}" type="pres">
      <dgm:prSet presAssocID="{6DFBC052-E066-4994-BAF4-ED9EF1ACECF3}" presName="sibTrans" presStyleCnt="0"/>
      <dgm:spPr/>
    </dgm:pt>
    <dgm:pt modelId="{709FD1C4-CEC6-44FB-A841-F6A466CB4B25}" type="pres">
      <dgm:prSet presAssocID="{45BC0A0F-5FC2-4AB0-A998-4B6086EAA7EB}" presName="compNode" presStyleCnt="0"/>
      <dgm:spPr/>
    </dgm:pt>
    <dgm:pt modelId="{58413215-A634-42BC-B555-21E83D8F4344}" type="pres">
      <dgm:prSet presAssocID="{45BC0A0F-5FC2-4AB0-A998-4B6086EAA7EB}" presName="bgRect" presStyleLbl="bgShp" presStyleIdx="1" presStyleCnt="3"/>
      <dgm:spPr/>
    </dgm:pt>
    <dgm:pt modelId="{21FA3D11-8980-46C4-A46E-F683F45CFA09}" type="pres">
      <dgm:prSet presAssocID="{45BC0A0F-5FC2-4AB0-A998-4B6086EAA7EB}"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iploma Roll"/>
        </a:ext>
      </dgm:extLst>
    </dgm:pt>
    <dgm:pt modelId="{045B31A7-E72D-48CB-976B-0496A3A8849D}" type="pres">
      <dgm:prSet presAssocID="{45BC0A0F-5FC2-4AB0-A998-4B6086EAA7EB}" presName="spaceRect" presStyleCnt="0"/>
      <dgm:spPr/>
    </dgm:pt>
    <dgm:pt modelId="{84766199-16F1-430D-A938-083742906CB9}" type="pres">
      <dgm:prSet presAssocID="{45BC0A0F-5FC2-4AB0-A998-4B6086EAA7EB}" presName="parTx" presStyleLbl="revTx" presStyleIdx="1" presStyleCnt="3">
        <dgm:presLayoutVars>
          <dgm:chMax val="0"/>
          <dgm:chPref val="0"/>
        </dgm:presLayoutVars>
      </dgm:prSet>
      <dgm:spPr/>
    </dgm:pt>
    <dgm:pt modelId="{7B6B20B3-BF40-47BC-AB2A-0D9785DD80CE}" type="pres">
      <dgm:prSet presAssocID="{E16AA8F6-6FFF-4904-9A08-F2B5E677E5CA}" presName="sibTrans" presStyleCnt="0"/>
      <dgm:spPr/>
    </dgm:pt>
    <dgm:pt modelId="{4DC7AE60-C199-4289-B4A0-D9C527B138F6}" type="pres">
      <dgm:prSet presAssocID="{E21F54C6-4913-46F5-BF68-D2BA03C60DF7}" presName="compNode" presStyleCnt="0"/>
      <dgm:spPr/>
    </dgm:pt>
    <dgm:pt modelId="{597453E3-9F5E-4E8F-A023-C6F38F93DCA4}" type="pres">
      <dgm:prSet presAssocID="{E21F54C6-4913-46F5-BF68-D2BA03C60DF7}" presName="bgRect" presStyleLbl="bgShp" presStyleIdx="2" presStyleCnt="3"/>
      <dgm:spPr/>
    </dgm:pt>
    <dgm:pt modelId="{8556F2C5-5C20-4D56-9E95-3C838405C0F2}" type="pres">
      <dgm:prSet presAssocID="{E21F54C6-4913-46F5-BF68-D2BA03C60DF7}"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agnifying glass"/>
        </a:ext>
      </dgm:extLst>
    </dgm:pt>
    <dgm:pt modelId="{9EED1BB9-9C31-4FC9-921B-C2D6B5E5A4D1}" type="pres">
      <dgm:prSet presAssocID="{E21F54C6-4913-46F5-BF68-D2BA03C60DF7}" presName="spaceRect" presStyleCnt="0"/>
      <dgm:spPr/>
    </dgm:pt>
    <dgm:pt modelId="{EB008F92-3C74-4D1F-928F-3DE1E927148A}" type="pres">
      <dgm:prSet presAssocID="{E21F54C6-4913-46F5-BF68-D2BA03C60DF7}" presName="parTx" presStyleLbl="revTx" presStyleIdx="2" presStyleCnt="3">
        <dgm:presLayoutVars>
          <dgm:chMax val="0"/>
          <dgm:chPref val="0"/>
        </dgm:presLayoutVars>
      </dgm:prSet>
      <dgm:spPr/>
    </dgm:pt>
  </dgm:ptLst>
  <dgm:cxnLst>
    <dgm:cxn modelId="{69509611-2BA0-4E8F-9E99-B14764710B9F}" srcId="{CED5340A-075D-4977-93D9-293A138D05A7}" destId="{45BC0A0F-5FC2-4AB0-A998-4B6086EAA7EB}" srcOrd="1" destOrd="0" parTransId="{BAEF054E-2696-494A-8D44-1D788C1E43DF}" sibTransId="{E16AA8F6-6FFF-4904-9A08-F2B5E677E5CA}"/>
    <dgm:cxn modelId="{F1762727-B67C-4120-816C-200A532B20B1}" type="presOf" srcId="{D9405058-5C87-49A9-87B8-921CE66725C9}" destId="{45CFA38E-FCA6-4621-9F3F-706233C6516C}" srcOrd="0" destOrd="0" presId="urn:microsoft.com/office/officeart/2018/2/layout/IconVerticalSolidList"/>
    <dgm:cxn modelId="{977EAF8C-393A-413B-ADD8-EF5609F2A204}" type="presOf" srcId="{CED5340A-075D-4977-93D9-293A138D05A7}" destId="{02E58F39-3131-47C5-9DF5-C1BE177AC76F}" srcOrd="0" destOrd="0" presId="urn:microsoft.com/office/officeart/2018/2/layout/IconVerticalSolidList"/>
    <dgm:cxn modelId="{B360668D-7495-4808-8C57-192688D58B2B}" srcId="{CED5340A-075D-4977-93D9-293A138D05A7}" destId="{D9405058-5C87-49A9-87B8-921CE66725C9}" srcOrd="0" destOrd="0" parTransId="{A380C7A1-35BF-443E-8967-C230E2590DC0}" sibTransId="{6DFBC052-E066-4994-BAF4-ED9EF1ACECF3}"/>
    <dgm:cxn modelId="{6EB96ABA-39ED-4392-A780-25861D239259}" type="presOf" srcId="{E21F54C6-4913-46F5-BF68-D2BA03C60DF7}" destId="{EB008F92-3C74-4D1F-928F-3DE1E927148A}" srcOrd="0" destOrd="0" presId="urn:microsoft.com/office/officeart/2018/2/layout/IconVerticalSolidList"/>
    <dgm:cxn modelId="{7AA492C0-FA46-406B-AB74-6CC1F78DCC93}" srcId="{CED5340A-075D-4977-93D9-293A138D05A7}" destId="{E21F54C6-4913-46F5-BF68-D2BA03C60DF7}" srcOrd="2" destOrd="0" parTransId="{8AAB3D0B-7A7A-4243-9F46-589155FCFCE1}" sibTransId="{33498305-D7C8-4AE0-96A6-BCBA5887B267}"/>
    <dgm:cxn modelId="{75C0F9F1-2E57-4776-B7BA-E4EB7FBEBECD}" type="presOf" srcId="{45BC0A0F-5FC2-4AB0-A998-4B6086EAA7EB}" destId="{84766199-16F1-430D-A938-083742906CB9}" srcOrd="0" destOrd="0" presId="urn:microsoft.com/office/officeart/2018/2/layout/IconVerticalSolidList"/>
    <dgm:cxn modelId="{0C2B71E8-5C4F-4BF6-9A42-58A3D0153427}" type="presParOf" srcId="{02E58F39-3131-47C5-9DF5-C1BE177AC76F}" destId="{2A5C933E-7FA6-4F58-9B22-8389EF578221}" srcOrd="0" destOrd="0" presId="urn:microsoft.com/office/officeart/2018/2/layout/IconVerticalSolidList"/>
    <dgm:cxn modelId="{A2D240AF-F4E6-4C88-A8ED-071CF72B8EA6}" type="presParOf" srcId="{2A5C933E-7FA6-4F58-9B22-8389EF578221}" destId="{19969D20-1F64-42AE-A6B8-BC482423C23C}" srcOrd="0" destOrd="0" presId="urn:microsoft.com/office/officeart/2018/2/layout/IconVerticalSolidList"/>
    <dgm:cxn modelId="{BFE4EFA9-DFB8-408D-AB22-50CE6CB86EE7}" type="presParOf" srcId="{2A5C933E-7FA6-4F58-9B22-8389EF578221}" destId="{D781688A-D73B-47F7-A1CD-835B04A5661D}" srcOrd="1" destOrd="0" presId="urn:microsoft.com/office/officeart/2018/2/layout/IconVerticalSolidList"/>
    <dgm:cxn modelId="{2DDCA511-1756-42B5-8AC9-2B641E3DE199}" type="presParOf" srcId="{2A5C933E-7FA6-4F58-9B22-8389EF578221}" destId="{EC9E659F-7ECA-46E7-8FB0-99DCE4BE6F97}" srcOrd="2" destOrd="0" presId="urn:microsoft.com/office/officeart/2018/2/layout/IconVerticalSolidList"/>
    <dgm:cxn modelId="{5EE5F7C6-AFD8-45F0-B49F-F360E5524E25}" type="presParOf" srcId="{2A5C933E-7FA6-4F58-9B22-8389EF578221}" destId="{45CFA38E-FCA6-4621-9F3F-706233C6516C}" srcOrd="3" destOrd="0" presId="urn:microsoft.com/office/officeart/2018/2/layout/IconVerticalSolidList"/>
    <dgm:cxn modelId="{09C475D1-B7BE-4F00-A6B2-84D19A3F4BC0}" type="presParOf" srcId="{02E58F39-3131-47C5-9DF5-C1BE177AC76F}" destId="{7BC94C14-E206-47F1-8FFC-E9E6971A16EB}" srcOrd="1" destOrd="0" presId="urn:microsoft.com/office/officeart/2018/2/layout/IconVerticalSolidList"/>
    <dgm:cxn modelId="{954BC12B-89B9-48DF-BF50-1F74227D2545}" type="presParOf" srcId="{02E58F39-3131-47C5-9DF5-C1BE177AC76F}" destId="{709FD1C4-CEC6-44FB-A841-F6A466CB4B25}" srcOrd="2" destOrd="0" presId="urn:microsoft.com/office/officeart/2018/2/layout/IconVerticalSolidList"/>
    <dgm:cxn modelId="{7DBA6D3F-1762-4F16-9419-0673C4E40D10}" type="presParOf" srcId="{709FD1C4-CEC6-44FB-A841-F6A466CB4B25}" destId="{58413215-A634-42BC-B555-21E83D8F4344}" srcOrd="0" destOrd="0" presId="urn:microsoft.com/office/officeart/2018/2/layout/IconVerticalSolidList"/>
    <dgm:cxn modelId="{17AB3742-0CE3-4F4E-9C5E-3037E30729A9}" type="presParOf" srcId="{709FD1C4-CEC6-44FB-A841-F6A466CB4B25}" destId="{21FA3D11-8980-46C4-A46E-F683F45CFA09}" srcOrd="1" destOrd="0" presId="urn:microsoft.com/office/officeart/2018/2/layout/IconVerticalSolidList"/>
    <dgm:cxn modelId="{909E048C-9FAC-4FBE-BA64-294D7E81430E}" type="presParOf" srcId="{709FD1C4-CEC6-44FB-A841-F6A466CB4B25}" destId="{045B31A7-E72D-48CB-976B-0496A3A8849D}" srcOrd="2" destOrd="0" presId="urn:microsoft.com/office/officeart/2018/2/layout/IconVerticalSolidList"/>
    <dgm:cxn modelId="{879B3236-9DFE-4C9A-BEB5-50C6F741B056}" type="presParOf" srcId="{709FD1C4-CEC6-44FB-A841-F6A466CB4B25}" destId="{84766199-16F1-430D-A938-083742906CB9}" srcOrd="3" destOrd="0" presId="urn:microsoft.com/office/officeart/2018/2/layout/IconVerticalSolidList"/>
    <dgm:cxn modelId="{057F4D00-8FBE-42E1-BF4B-024A3CD4AA33}" type="presParOf" srcId="{02E58F39-3131-47C5-9DF5-C1BE177AC76F}" destId="{7B6B20B3-BF40-47BC-AB2A-0D9785DD80CE}" srcOrd="3" destOrd="0" presId="urn:microsoft.com/office/officeart/2018/2/layout/IconVerticalSolidList"/>
    <dgm:cxn modelId="{14C18CDF-D018-4278-B362-53E6109A35C4}" type="presParOf" srcId="{02E58F39-3131-47C5-9DF5-C1BE177AC76F}" destId="{4DC7AE60-C199-4289-B4A0-D9C527B138F6}" srcOrd="4" destOrd="0" presId="urn:microsoft.com/office/officeart/2018/2/layout/IconVerticalSolidList"/>
    <dgm:cxn modelId="{4EDD8A73-A591-415C-9A7A-F1F5EF4A66A7}" type="presParOf" srcId="{4DC7AE60-C199-4289-B4A0-D9C527B138F6}" destId="{597453E3-9F5E-4E8F-A023-C6F38F93DCA4}" srcOrd="0" destOrd="0" presId="urn:microsoft.com/office/officeart/2018/2/layout/IconVerticalSolidList"/>
    <dgm:cxn modelId="{8FE87D85-409A-4E36-852B-11F2F077F744}" type="presParOf" srcId="{4DC7AE60-C199-4289-B4A0-D9C527B138F6}" destId="{8556F2C5-5C20-4D56-9E95-3C838405C0F2}" srcOrd="1" destOrd="0" presId="urn:microsoft.com/office/officeart/2018/2/layout/IconVerticalSolidList"/>
    <dgm:cxn modelId="{2A30FF03-704D-4E2C-AE07-4ABCC970A1FC}" type="presParOf" srcId="{4DC7AE60-C199-4289-B4A0-D9C527B138F6}" destId="{9EED1BB9-9C31-4FC9-921B-C2D6B5E5A4D1}" srcOrd="2" destOrd="0" presId="urn:microsoft.com/office/officeart/2018/2/layout/IconVerticalSolidList"/>
    <dgm:cxn modelId="{6274F8AF-EB82-485B-8BA5-9A54ED02C568}" type="presParOf" srcId="{4DC7AE60-C199-4289-B4A0-D9C527B138F6}" destId="{EB008F92-3C74-4D1F-928F-3DE1E92714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393F09-5376-4C56-873D-1D9DA93489F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ABA8D1F-7B94-4E5B-BC72-EA48E9469A3A}">
      <dgm:prSet custT="1"/>
      <dgm:spPr/>
      <dgm:t>
        <a:bodyPr/>
        <a:lstStyle/>
        <a:p>
          <a:pPr>
            <a:lnSpc>
              <a:spcPct val="100000"/>
            </a:lnSpc>
          </a:pPr>
          <a:r>
            <a:rPr lang="en-US" sz="2000" dirty="0">
              <a:latin typeface="Montserrat" panose="00000500000000000000" pitchFamily="2" charset="0"/>
            </a:rPr>
            <a:t>Grantees must </a:t>
          </a:r>
          <a:r>
            <a:rPr lang="en-US" sz="2000" b="1" dirty="0">
              <a:latin typeface="Montserrat" panose="00000500000000000000" pitchFamily="2" charset="0"/>
            </a:rPr>
            <a:t>evaluate how well the goals or objectives of the proposed leadership project have been met</a:t>
          </a:r>
          <a:r>
            <a:rPr lang="en-US" sz="2000" dirty="0">
              <a:latin typeface="Montserrat" panose="00000500000000000000" pitchFamily="2" charset="0"/>
            </a:rPr>
            <a:t>. This includes both scholar and project outcomes, particularly the acquisition of scholars' competencies. </a:t>
          </a:r>
        </a:p>
      </dgm:t>
    </dgm:pt>
    <dgm:pt modelId="{73523AD6-12E0-48CC-B738-6239DF48BBB1}" type="parTrans" cxnId="{A64EF9A1-C5A2-461F-BEBA-F8DB0E880D3F}">
      <dgm:prSet/>
      <dgm:spPr/>
      <dgm:t>
        <a:bodyPr/>
        <a:lstStyle/>
        <a:p>
          <a:endParaRPr lang="en-US"/>
        </a:p>
      </dgm:t>
    </dgm:pt>
    <dgm:pt modelId="{0D171975-2C29-4910-A029-DEF0396B8708}" type="sibTrans" cxnId="{A64EF9A1-C5A2-461F-BEBA-F8DB0E880D3F}">
      <dgm:prSet/>
      <dgm:spPr/>
      <dgm:t>
        <a:bodyPr/>
        <a:lstStyle/>
        <a:p>
          <a:endParaRPr lang="en-US"/>
        </a:p>
      </dgm:t>
    </dgm:pt>
    <dgm:pt modelId="{4CA14A28-DDD3-46FA-A9CE-0178407D3C81}">
      <dgm:prSet/>
      <dgm:spPr/>
      <dgm:t>
        <a:bodyPr/>
        <a:lstStyle/>
        <a:p>
          <a:pPr>
            <a:lnSpc>
              <a:spcPct val="100000"/>
            </a:lnSpc>
          </a:pPr>
          <a:r>
            <a:rPr lang="en-US" b="1" dirty="0">
              <a:latin typeface="Montserrat" panose="00000500000000000000" pitchFamily="2" charset="0"/>
            </a:rPr>
            <a:t>Collect, analyze, and use data</a:t>
          </a:r>
          <a:r>
            <a:rPr lang="en-US" dirty="0">
              <a:latin typeface="Montserrat" panose="00000500000000000000" pitchFamily="2" charset="0"/>
            </a:rPr>
            <a:t> on current scholars and scholars who graduate from the program </a:t>
          </a:r>
          <a:r>
            <a:rPr lang="en-US" b="1" dirty="0">
              <a:latin typeface="Montserrat" panose="00000500000000000000" pitchFamily="2" charset="0"/>
            </a:rPr>
            <a:t>to improve the proposed program on an ongoing basis. </a:t>
          </a:r>
          <a:endParaRPr lang="en-US" dirty="0">
            <a:latin typeface="Montserrat" panose="00000500000000000000" pitchFamily="2" charset="0"/>
          </a:endParaRPr>
        </a:p>
      </dgm:t>
    </dgm:pt>
    <dgm:pt modelId="{F2891EFC-AE00-4F77-B2EF-3FCE23FF48CC}" type="parTrans" cxnId="{DAEB52D6-3D3F-4629-A188-04FA7638918C}">
      <dgm:prSet/>
      <dgm:spPr/>
      <dgm:t>
        <a:bodyPr/>
        <a:lstStyle/>
        <a:p>
          <a:endParaRPr lang="en-US"/>
        </a:p>
      </dgm:t>
    </dgm:pt>
    <dgm:pt modelId="{131E128F-E63B-47CC-8CF5-7512DB312862}" type="sibTrans" cxnId="{DAEB52D6-3D3F-4629-A188-04FA7638918C}">
      <dgm:prSet/>
      <dgm:spPr/>
      <dgm:t>
        <a:bodyPr/>
        <a:lstStyle/>
        <a:p>
          <a:endParaRPr lang="en-US"/>
        </a:p>
      </dgm:t>
    </dgm:pt>
    <dgm:pt modelId="{230D0782-EC10-4C2F-B332-8EE2F70DADAF}" type="pres">
      <dgm:prSet presAssocID="{86393F09-5376-4C56-873D-1D9DA93489F9}" presName="root" presStyleCnt="0">
        <dgm:presLayoutVars>
          <dgm:dir/>
          <dgm:resizeHandles val="exact"/>
        </dgm:presLayoutVars>
      </dgm:prSet>
      <dgm:spPr/>
    </dgm:pt>
    <dgm:pt modelId="{ECFE94AE-BDEB-474E-811C-DA221DB6CB20}" type="pres">
      <dgm:prSet presAssocID="{6ABA8D1F-7B94-4E5B-BC72-EA48E9469A3A}" presName="compNode" presStyleCnt="0"/>
      <dgm:spPr/>
    </dgm:pt>
    <dgm:pt modelId="{20A9E1DC-7C1F-4CC0-98BF-6A203C9E9CFA}" type="pres">
      <dgm:prSet presAssocID="{6ABA8D1F-7B94-4E5B-BC72-EA48E9469A3A}" presName="bgRect" presStyleLbl="bgShp" presStyleIdx="0" presStyleCnt="2"/>
      <dgm:spPr/>
    </dgm:pt>
    <dgm:pt modelId="{2B1B32C6-5C18-4624-AD7E-8F6DE833239F}" type="pres">
      <dgm:prSet presAssocID="{6ABA8D1F-7B94-4E5B-BC72-EA48E9469A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428295B9-FF5E-4538-8641-F017FBE143D7}" type="pres">
      <dgm:prSet presAssocID="{6ABA8D1F-7B94-4E5B-BC72-EA48E9469A3A}" presName="spaceRect" presStyleCnt="0"/>
      <dgm:spPr/>
    </dgm:pt>
    <dgm:pt modelId="{C21A823F-1CD2-4E79-891D-FDFACCF0FC52}" type="pres">
      <dgm:prSet presAssocID="{6ABA8D1F-7B94-4E5B-BC72-EA48E9469A3A}" presName="parTx" presStyleLbl="revTx" presStyleIdx="0" presStyleCnt="2">
        <dgm:presLayoutVars>
          <dgm:chMax val="0"/>
          <dgm:chPref val="0"/>
        </dgm:presLayoutVars>
      </dgm:prSet>
      <dgm:spPr/>
    </dgm:pt>
    <dgm:pt modelId="{208C0D67-795B-481E-8934-4B68066F67D6}" type="pres">
      <dgm:prSet presAssocID="{0D171975-2C29-4910-A029-DEF0396B8708}" presName="sibTrans" presStyleCnt="0"/>
      <dgm:spPr/>
    </dgm:pt>
    <dgm:pt modelId="{1A483BAA-7813-4F1E-812D-998E1D3456C1}" type="pres">
      <dgm:prSet presAssocID="{4CA14A28-DDD3-46FA-A9CE-0178407D3C81}" presName="compNode" presStyleCnt="0"/>
      <dgm:spPr/>
    </dgm:pt>
    <dgm:pt modelId="{FAF7FF6E-6951-4C67-AFB2-82A2B7775D0D}" type="pres">
      <dgm:prSet presAssocID="{4CA14A28-DDD3-46FA-A9CE-0178407D3C81}" presName="bgRect" presStyleLbl="bgShp" presStyleIdx="1" presStyleCnt="2"/>
      <dgm:spPr/>
    </dgm:pt>
    <dgm:pt modelId="{DCA1B6FC-C654-4EB7-8C38-E0589FE7DDF1}" type="pres">
      <dgm:prSet presAssocID="{4CA14A28-DDD3-46FA-A9CE-0178407D3C8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8EE6076C-D5A6-4043-A52F-2D6F88344A55}" type="pres">
      <dgm:prSet presAssocID="{4CA14A28-DDD3-46FA-A9CE-0178407D3C81}" presName="spaceRect" presStyleCnt="0"/>
      <dgm:spPr/>
    </dgm:pt>
    <dgm:pt modelId="{814763B0-DA91-40D2-8C86-2785C2A5E81B}" type="pres">
      <dgm:prSet presAssocID="{4CA14A28-DDD3-46FA-A9CE-0178407D3C81}" presName="parTx" presStyleLbl="revTx" presStyleIdx="1" presStyleCnt="2">
        <dgm:presLayoutVars>
          <dgm:chMax val="0"/>
          <dgm:chPref val="0"/>
        </dgm:presLayoutVars>
      </dgm:prSet>
      <dgm:spPr/>
    </dgm:pt>
  </dgm:ptLst>
  <dgm:cxnLst>
    <dgm:cxn modelId="{1785D537-6BE9-454C-A812-E19B01A9864A}" type="presOf" srcId="{6ABA8D1F-7B94-4E5B-BC72-EA48E9469A3A}" destId="{C21A823F-1CD2-4E79-891D-FDFACCF0FC52}" srcOrd="0" destOrd="0" presId="urn:microsoft.com/office/officeart/2018/2/layout/IconVerticalSolidList"/>
    <dgm:cxn modelId="{ADBA135D-AB17-4F04-97C8-6783D61FC606}" type="presOf" srcId="{4CA14A28-DDD3-46FA-A9CE-0178407D3C81}" destId="{814763B0-DA91-40D2-8C86-2785C2A5E81B}" srcOrd="0" destOrd="0" presId="urn:microsoft.com/office/officeart/2018/2/layout/IconVerticalSolidList"/>
    <dgm:cxn modelId="{CDDDE481-F460-4334-AA3D-744B9AD534FA}" type="presOf" srcId="{86393F09-5376-4C56-873D-1D9DA93489F9}" destId="{230D0782-EC10-4C2F-B332-8EE2F70DADAF}" srcOrd="0" destOrd="0" presId="urn:microsoft.com/office/officeart/2018/2/layout/IconVerticalSolidList"/>
    <dgm:cxn modelId="{A64EF9A1-C5A2-461F-BEBA-F8DB0E880D3F}" srcId="{86393F09-5376-4C56-873D-1D9DA93489F9}" destId="{6ABA8D1F-7B94-4E5B-BC72-EA48E9469A3A}" srcOrd="0" destOrd="0" parTransId="{73523AD6-12E0-48CC-B738-6239DF48BBB1}" sibTransId="{0D171975-2C29-4910-A029-DEF0396B8708}"/>
    <dgm:cxn modelId="{DAEB52D6-3D3F-4629-A188-04FA7638918C}" srcId="{86393F09-5376-4C56-873D-1D9DA93489F9}" destId="{4CA14A28-DDD3-46FA-A9CE-0178407D3C81}" srcOrd="1" destOrd="0" parTransId="{F2891EFC-AE00-4F77-B2EF-3FCE23FF48CC}" sibTransId="{131E128F-E63B-47CC-8CF5-7512DB312862}"/>
    <dgm:cxn modelId="{7115CD65-C267-4868-9B6A-47FFDB72BF80}" type="presParOf" srcId="{230D0782-EC10-4C2F-B332-8EE2F70DADAF}" destId="{ECFE94AE-BDEB-474E-811C-DA221DB6CB20}" srcOrd="0" destOrd="0" presId="urn:microsoft.com/office/officeart/2018/2/layout/IconVerticalSolidList"/>
    <dgm:cxn modelId="{9B47E4E2-F46A-4247-842C-E07CF4D72376}" type="presParOf" srcId="{ECFE94AE-BDEB-474E-811C-DA221DB6CB20}" destId="{20A9E1DC-7C1F-4CC0-98BF-6A203C9E9CFA}" srcOrd="0" destOrd="0" presId="urn:microsoft.com/office/officeart/2018/2/layout/IconVerticalSolidList"/>
    <dgm:cxn modelId="{FAD80DD4-A562-45EE-A02A-AC6F369989D6}" type="presParOf" srcId="{ECFE94AE-BDEB-474E-811C-DA221DB6CB20}" destId="{2B1B32C6-5C18-4624-AD7E-8F6DE833239F}" srcOrd="1" destOrd="0" presId="urn:microsoft.com/office/officeart/2018/2/layout/IconVerticalSolidList"/>
    <dgm:cxn modelId="{C34ED6AD-28C7-4DA3-A9B0-C9DD731C0D07}" type="presParOf" srcId="{ECFE94AE-BDEB-474E-811C-DA221DB6CB20}" destId="{428295B9-FF5E-4538-8641-F017FBE143D7}" srcOrd="2" destOrd="0" presId="urn:microsoft.com/office/officeart/2018/2/layout/IconVerticalSolidList"/>
    <dgm:cxn modelId="{2CEF8A88-2A90-4CB7-AC38-70C43372C5EB}" type="presParOf" srcId="{ECFE94AE-BDEB-474E-811C-DA221DB6CB20}" destId="{C21A823F-1CD2-4E79-891D-FDFACCF0FC52}" srcOrd="3" destOrd="0" presId="urn:microsoft.com/office/officeart/2018/2/layout/IconVerticalSolidList"/>
    <dgm:cxn modelId="{C3CEA13D-C815-44FB-96E8-2B876D3CF494}" type="presParOf" srcId="{230D0782-EC10-4C2F-B332-8EE2F70DADAF}" destId="{208C0D67-795B-481E-8934-4B68066F67D6}" srcOrd="1" destOrd="0" presId="urn:microsoft.com/office/officeart/2018/2/layout/IconVerticalSolidList"/>
    <dgm:cxn modelId="{2ECAA80F-166A-4D6C-8B9C-F8A5C436B167}" type="presParOf" srcId="{230D0782-EC10-4C2F-B332-8EE2F70DADAF}" destId="{1A483BAA-7813-4F1E-812D-998E1D3456C1}" srcOrd="2" destOrd="0" presId="urn:microsoft.com/office/officeart/2018/2/layout/IconVerticalSolidList"/>
    <dgm:cxn modelId="{5745C90D-8E5B-40FC-98F7-7F51819FA14A}" type="presParOf" srcId="{1A483BAA-7813-4F1E-812D-998E1D3456C1}" destId="{FAF7FF6E-6951-4C67-AFB2-82A2B7775D0D}" srcOrd="0" destOrd="0" presId="urn:microsoft.com/office/officeart/2018/2/layout/IconVerticalSolidList"/>
    <dgm:cxn modelId="{DA6A055E-56E7-4EF7-8AD1-26A158536B4B}" type="presParOf" srcId="{1A483BAA-7813-4F1E-812D-998E1D3456C1}" destId="{DCA1B6FC-C654-4EB7-8C38-E0589FE7DDF1}" srcOrd="1" destOrd="0" presId="urn:microsoft.com/office/officeart/2018/2/layout/IconVerticalSolidList"/>
    <dgm:cxn modelId="{2D4F0FC5-29B6-4BEA-B928-CF43635CF9B9}" type="presParOf" srcId="{1A483BAA-7813-4F1E-812D-998E1D3456C1}" destId="{8EE6076C-D5A6-4043-A52F-2D6F88344A55}" srcOrd="2" destOrd="0" presId="urn:microsoft.com/office/officeart/2018/2/layout/IconVerticalSolidList"/>
    <dgm:cxn modelId="{AC28C792-927B-4FEC-864F-90576BE708E9}" type="presParOf" srcId="{1A483BAA-7813-4F1E-812D-998E1D3456C1}" destId="{814763B0-DA91-40D2-8C86-2785C2A5E8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857A24-3FC8-4708-9594-9F9EB293D4B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09B106E-5A87-438B-B4CB-0E200FA65456}">
      <dgm:prSet/>
      <dgm:spPr/>
      <dgm:t>
        <a:bodyPr/>
        <a:lstStyle/>
        <a:p>
          <a:r>
            <a:rPr lang="en-US" dirty="0">
              <a:latin typeface="Montserrat" panose="00000500000000000000" pitchFamily="2" charset="0"/>
            </a:rPr>
            <a:t>Helps measure whether the PDP is </a:t>
          </a:r>
          <a:br>
            <a:rPr lang="en-US" dirty="0">
              <a:latin typeface="Montserrat" panose="00000500000000000000" pitchFamily="2" charset="0"/>
            </a:rPr>
          </a:br>
          <a:r>
            <a:rPr lang="en-US" dirty="0">
              <a:latin typeface="Montserrat" panose="00000500000000000000" pitchFamily="2" charset="0"/>
            </a:rPr>
            <a:t>meeting its objectives.</a:t>
          </a:r>
        </a:p>
      </dgm:t>
    </dgm:pt>
    <dgm:pt modelId="{B4110452-3984-4B20-97C7-F0858C92C886}" type="parTrans" cxnId="{DB8D9267-4523-4496-8148-5DCFFD966DEC}">
      <dgm:prSet/>
      <dgm:spPr/>
      <dgm:t>
        <a:bodyPr/>
        <a:lstStyle/>
        <a:p>
          <a:endParaRPr lang="en-US"/>
        </a:p>
      </dgm:t>
    </dgm:pt>
    <dgm:pt modelId="{00845EF5-3A7B-472B-941C-C479D6CF1C73}" type="sibTrans" cxnId="{DB8D9267-4523-4496-8148-5DCFFD966DEC}">
      <dgm:prSet/>
      <dgm:spPr/>
      <dgm:t>
        <a:bodyPr/>
        <a:lstStyle/>
        <a:p>
          <a:endParaRPr lang="en-US"/>
        </a:p>
      </dgm:t>
    </dgm:pt>
    <dgm:pt modelId="{F743D0AE-264C-48EB-85FF-E246792090BE}">
      <dgm:prSet/>
      <dgm:spPr/>
      <dgm:t>
        <a:bodyPr/>
        <a:lstStyle/>
        <a:p>
          <a:r>
            <a:rPr lang="en-US" dirty="0">
              <a:latin typeface="Montserrat" panose="00000500000000000000" pitchFamily="2" charset="0"/>
            </a:rPr>
            <a:t>Demonstrates PROGRAM progress </a:t>
          </a:r>
          <a:br>
            <a:rPr lang="en-US" dirty="0">
              <a:latin typeface="Montserrat" panose="00000500000000000000" pitchFamily="2" charset="0"/>
            </a:rPr>
          </a:br>
          <a:r>
            <a:rPr lang="en-US" dirty="0">
              <a:latin typeface="Montserrat" panose="00000500000000000000" pitchFamily="2" charset="0"/>
            </a:rPr>
            <a:t>and effectiveness over time.</a:t>
          </a:r>
        </a:p>
      </dgm:t>
    </dgm:pt>
    <dgm:pt modelId="{03FA95DE-F2E1-488F-8E18-E60EE70E301B}" type="parTrans" cxnId="{6F51AE08-F2B6-4561-AC59-2C03EADAC341}">
      <dgm:prSet/>
      <dgm:spPr/>
      <dgm:t>
        <a:bodyPr/>
        <a:lstStyle/>
        <a:p>
          <a:endParaRPr lang="en-US"/>
        </a:p>
      </dgm:t>
    </dgm:pt>
    <dgm:pt modelId="{D54EB71F-6417-4B0A-A1BD-D3BE8A7F11C1}" type="sibTrans" cxnId="{6F51AE08-F2B6-4561-AC59-2C03EADAC341}">
      <dgm:prSet/>
      <dgm:spPr/>
      <dgm:t>
        <a:bodyPr/>
        <a:lstStyle/>
        <a:p>
          <a:endParaRPr lang="en-US"/>
        </a:p>
      </dgm:t>
    </dgm:pt>
    <dgm:pt modelId="{BCB4447F-40E2-4698-A61E-6D8666290360}">
      <dgm:prSet/>
      <dgm:spPr/>
      <dgm:t>
        <a:bodyPr/>
        <a:lstStyle/>
        <a:p>
          <a:r>
            <a:rPr lang="en-US" dirty="0">
              <a:latin typeface="Montserrat" panose="00000500000000000000" pitchFamily="2" charset="0"/>
            </a:rPr>
            <a:t>Used by Congress to determine future </a:t>
          </a:r>
          <a:br>
            <a:rPr lang="en-US" dirty="0">
              <a:latin typeface="Montserrat" panose="00000500000000000000" pitchFamily="2" charset="0"/>
            </a:rPr>
          </a:br>
          <a:r>
            <a:rPr lang="en-US" dirty="0">
              <a:latin typeface="Montserrat" panose="00000500000000000000" pitchFamily="2" charset="0"/>
            </a:rPr>
            <a:t>program funding.</a:t>
          </a:r>
        </a:p>
      </dgm:t>
    </dgm:pt>
    <dgm:pt modelId="{A1134A48-95B6-4111-ABA0-1FDFC75BCEF9}" type="parTrans" cxnId="{CDB48A68-445F-4AE2-A274-56AE087F4D1E}">
      <dgm:prSet/>
      <dgm:spPr/>
      <dgm:t>
        <a:bodyPr/>
        <a:lstStyle/>
        <a:p>
          <a:endParaRPr lang="en-US"/>
        </a:p>
      </dgm:t>
    </dgm:pt>
    <dgm:pt modelId="{7EA9FA9C-C9F4-4263-8B8C-EBE27F82DD93}" type="sibTrans" cxnId="{CDB48A68-445F-4AE2-A274-56AE087F4D1E}">
      <dgm:prSet/>
      <dgm:spPr/>
      <dgm:t>
        <a:bodyPr/>
        <a:lstStyle/>
        <a:p>
          <a:endParaRPr lang="en-US"/>
        </a:p>
      </dgm:t>
    </dgm:pt>
    <dgm:pt modelId="{C841AFF2-ED40-407A-9A0A-7318DC0B38B9}">
      <dgm:prSet/>
      <dgm:spPr/>
      <dgm:t>
        <a:bodyPr/>
        <a:lstStyle/>
        <a:p>
          <a:r>
            <a:rPr lang="en-US" dirty="0">
              <a:latin typeface="Montserrat" panose="00000500000000000000" pitchFamily="2" charset="0"/>
            </a:rPr>
            <a:t>Required under the Government Performance and Results Act (GPRA).</a:t>
          </a:r>
        </a:p>
      </dgm:t>
    </dgm:pt>
    <dgm:pt modelId="{4D086C1E-8E5C-4E32-B788-425A2983A4CB}" type="parTrans" cxnId="{2EEAC047-7F5D-41F5-ABC8-9482B8942BAA}">
      <dgm:prSet/>
      <dgm:spPr/>
      <dgm:t>
        <a:bodyPr/>
        <a:lstStyle/>
        <a:p>
          <a:endParaRPr lang="en-US"/>
        </a:p>
      </dgm:t>
    </dgm:pt>
    <dgm:pt modelId="{0B05D8DD-ED8C-4C09-A788-1082E23828B3}" type="sibTrans" cxnId="{2EEAC047-7F5D-41F5-ABC8-9482B8942BAA}">
      <dgm:prSet/>
      <dgm:spPr/>
      <dgm:t>
        <a:bodyPr/>
        <a:lstStyle/>
        <a:p>
          <a:endParaRPr lang="en-US"/>
        </a:p>
      </dgm:t>
    </dgm:pt>
    <dgm:pt modelId="{3BABC651-A589-4893-8795-E925D3CB2A5C}" type="pres">
      <dgm:prSet presAssocID="{F0857A24-3FC8-4708-9594-9F9EB293D4BC}" presName="linear" presStyleCnt="0">
        <dgm:presLayoutVars>
          <dgm:animLvl val="lvl"/>
          <dgm:resizeHandles val="exact"/>
        </dgm:presLayoutVars>
      </dgm:prSet>
      <dgm:spPr/>
    </dgm:pt>
    <dgm:pt modelId="{C9DEA148-6806-4445-95E6-FDD0A98C8DC0}" type="pres">
      <dgm:prSet presAssocID="{409B106E-5A87-438B-B4CB-0E200FA65456}" presName="parentText" presStyleLbl="node1" presStyleIdx="0" presStyleCnt="4">
        <dgm:presLayoutVars>
          <dgm:chMax val="0"/>
          <dgm:bulletEnabled val="1"/>
        </dgm:presLayoutVars>
      </dgm:prSet>
      <dgm:spPr/>
    </dgm:pt>
    <dgm:pt modelId="{22FE98B8-FF32-49C6-BE52-1EAE9E1DB4C0}" type="pres">
      <dgm:prSet presAssocID="{00845EF5-3A7B-472B-941C-C479D6CF1C73}" presName="spacer" presStyleCnt="0"/>
      <dgm:spPr/>
    </dgm:pt>
    <dgm:pt modelId="{917D57FC-AC4C-415F-8F58-36338702833C}" type="pres">
      <dgm:prSet presAssocID="{F743D0AE-264C-48EB-85FF-E246792090BE}" presName="parentText" presStyleLbl="node1" presStyleIdx="1" presStyleCnt="4">
        <dgm:presLayoutVars>
          <dgm:chMax val="0"/>
          <dgm:bulletEnabled val="1"/>
        </dgm:presLayoutVars>
      </dgm:prSet>
      <dgm:spPr/>
    </dgm:pt>
    <dgm:pt modelId="{D8AA315F-1BE2-4638-B9B0-2863CB6B4D00}" type="pres">
      <dgm:prSet presAssocID="{D54EB71F-6417-4B0A-A1BD-D3BE8A7F11C1}" presName="spacer" presStyleCnt="0"/>
      <dgm:spPr/>
    </dgm:pt>
    <dgm:pt modelId="{9D26139C-F46D-4A79-8A33-D8E04F3440A4}" type="pres">
      <dgm:prSet presAssocID="{BCB4447F-40E2-4698-A61E-6D8666290360}" presName="parentText" presStyleLbl="node1" presStyleIdx="2" presStyleCnt="4">
        <dgm:presLayoutVars>
          <dgm:chMax val="0"/>
          <dgm:bulletEnabled val="1"/>
        </dgm:presLayoutVars>
      </dgm:prSet>
      <dgm:spPr/>
    </dgm:pt>
    <dgm:pt modelId="{78BCB8C7-E678-4128-8AB8-76E707EAEACA}" type="pres">
      <dgm:prSet presAssocID="{7EA9FA9C-C9F4-4263-8B8C-EBE27F82DD93}" presName="spacer" presStyleCnt="0"/>
      <dgm:spPr/>
    </dgm:pt>
    <dgm:pt modelId="{121EA0CD-3C93-4343-97AD-0626515795B2}" type="pres">
      <dgm:prSet presAssocID="{C841AFF2-ED40-407A-9A0A-7318DC0B38B9}" presName="parentText" presStyleLbl="node1" presStyleIdx="3" presStyleCnt="4">
        <dgm:presLayoutVars>
          <dgm:chMax val="0"/>
          <dgm:bulletEnabled val="1"/>
        </dgm:presLayoutVars>
      </dgm:prSet>
      <dgm:spPr/>
    </dgm:pt>
  </dgm:ptLst>
  <dgm:cxnLst>
    <dgm:cxn modelId="{6F51AE08-F2B6-4561-AC59-2C03EADAC341}" srcId="{F0857A24-3FC8-4708-9594-9F9EB293D4BC}" destId="{F743D0AE-264C-48EB-85FF-E246792090BE}" srcOrd="1" destOrd="0" parTransId="{03FA95DE-F2E1-488F-8E18-E60EE70E301B}" sibTransId="{D54EB71F-6417-4B0A-A1BD-D3BE8A7F11C1}"/>
    <dgm:cxn modelId="{DB8D9267-4523-4496-8148-5DCFFD966DEC}" srcId="{F0857A24-3FC8-4708-9594-9F9EB293D4BC}" destId="{409B106E-5A87-438B-B4CB-0E200FA65456}" srcOrd="0" destOrd="0" parTransId="{B4110452-3984-4B20-97C7-F0858C92C886}" sibTransId="{00845EF5-3A7B-472B-941C-C479D6CF1C73}"/>
    <dgm:cxn modelId="{2EEAC047-7F5D-41F5-ABC8-9482B8942BAA}" srcId="{F0857A24-3FC8-4708-9594-9F9EB293D4BC}" destId="{C841AFF2-ED40-407A-9A0A-7318DC0B38B9}" srcOrd="3" destOrd="0" parTransId="{4D086C1E-8E5C-4E32-B788-425A2983A4CB}" sibTransId="{0B05D8DD-ED8C-4C09-A788-1082E23828B3}"/>
    <dgm:cxn modelId="{CDB48A68-445F-4AE2-A274-56AE087F4D1E}" srcId="{F0857A24-3FC8-4708-9594-9F9EB293D4BC}" destId="{BCB4447F-40E2-4698-A61E-6D8666290360}" srcOrd="2" destOrd="0" parTransId="{A1134A48-95B6-4111-ABA0-1FDFC75BCEF9}" sibTransId="{7EA9FA9C-C9F4-4263-8B8C-EBE27F82DD93}"/>
    <dgm:cxn modelId="{F495806C-04E3-45ED-BED4-71307AA694E5}" type="presOf" srcId="{C841AFF2-ED40-407A-9A0A-7318DC0B38B9}" destId="{121EA0CD-3C93-4343-97AD-0626515795B2}" srcOrd="0" destOrd="0" presId="urn:microsoft.com/office/officeart/2005/8/layout/vList2"/>
    <dgm:cxn modelId="{B91AB874-7775-4F87-9B5B-510E92D73E95}" type="presOf" srcId="{F0857A24-3FC8-4708-9594-9F9EB293D4BC}" destId="{3BABC651-A589-4893-8795-E925D3CB2A5C}" srcOrd="0" destOrd="0" presId="urn:microsoft.com/office/officeart/2005/8/layout/vList2"/>
    <dgm:cxn modelId="{174FBB7C-FAE4-42C8-893A-F92BC7405A69}" type="presOf" srcId="{F743D0AE-264C-48EB-85FF-E246792090BE}" destId="{917D57FC-AC4C-415F-8F58-36338702833C}" srcOrd="0" destOrd="0" presId="urn:microsoft.com/office/officeart/2005/8/layout/vList2"/>
    <dgm:cxn modelId="{F2B42C88-3E79-49FC-A10E-7F51771BEE9B}" type="presOf" srcId="{BCB4447F-40E2-4698-A61E-6D8666290360}" destId="{9D26139C-F46D-4A79-8A33-D8E04F3440A4}" srcOrd="0" destOrd="0" presId="urn:microsoft.com/office/officeart/2005/8/layout/vList2"/>
    <dgm:cxn modelId="{9BD420E2-2001-4D3A-96B8-7A98CE34A673}" type="presOf" srcId="{409B106E-5A87-438B-B4CB-0E200FA65456}" destId="{C9DEA148-6806-4445-95E6-FDD0A98C8DC0}" srcOrd="0" destOrd="0" presId="urn:microsoft.com/office/officeart/2005/8/layout/vList2"/>
    <dgm:cxn modelId="{1C285F56-4805-43CA-A54E-CFA7F27BD4B5}" type="presParOf" srcId="{3BABC651-A589-4893-8795-E925D3CB2A5C}" destId="{C9DEA148-6806-4445-95E6-FDD0A98C8DC0}" srcOrd="0" destOrd="0" presId="urn:microsoft.com/office/officeart/2005/8/layout/vList2"/>
    <dgm:cxn modelId="{45719061-58E8-4908-8217-ADABFBB52799}" type="presParOf" srcId="{3BABC651-A589-4893-8795-E925D3CB2A5C}" destId="{22FE98B8-FF32-49C6-BE52-1EAE9E1DB4C0}" srcOrd="1" destOrd="0" presId="urn:microsoft.com/office/officeart/2005/8/layout/vList2"/>
    <dgm:cxn modelId="{14675662-2E99-486A-A01D-198A35DE618B}" type="presParOf" srcId="{3BABC651-A589-4893-8795-E925D3CB2A5C}" destId="{917D57FC-AC4C-415F-8F58-36338702833C}" srcOrd="2" destOrd="0" presId="urn:microsoft.com/office/officeart/2005/8/layout/vList2"/>
    <dgm:cxn modelId="{B367781B-4814-4429-8BE6-7967152CD38C}" type="presParOf" srcId="{3BABC651-A589-4893-8795-E925D3CB2A5C}" destId="{D8AA315F-1BE2-4638-B9B0-2863CB6B4D00}" srcOrd="3" destOrd="0" presId="urn:microsoft.com/office/officeart/2005/8/layout/vList2"/>
    <dgm:cxn modelId="{4BDFCBD3-7E4B-44E5-AF3F-FE6322E601A1}" type="presParOf" srcId="{3BABC651-A589-4893-8795-E925D3CB2A5C}" destId="{9D26139C-F46D-4A79-8A33-D8E04F3440A4}" srcOrd="4" destOrd="0" presId="urn:microsoft.com/office/officeart/2005/8/layout/vList2"/>
    <dgm:cxn modelId="{CDA5F1BD-995D-44AC-AB15-D5F012FD8D9F}" type="presParOf" srcId="{3BABC651-A589-4893-8795-E925D3CB2A5C}" destId="{78BCB8C7-E678-4128-8AB8-76E707EAEACA}" srcOrd="5" destOrd="0" presId="urn:microsoft.com/office/officeart/2005/8/layout/vList2"/>
    <dgm:cxn modelId="{31EA3D1C-522D-4087-8891-85DBB5554D2F}" type="presParOf" srcId="{3BABC651-A589-4893-8795-E925D3CB2A5C}" destId="{121EA0CD-3C93-4343-97AD-0626515795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21F0F8-2A0D-4B03-95AC-EBB34593BDDC}" type="doc">
      <dgm:prSet loTypeId="urn:microsoft.com/office/officeart/2005/8/layout/process1" loCatId="process" qsTypeId="urn:microsoft.com/office/officeart/2005/8/quickstyle/simple1" qsCatId="simple" csTypeId="urn:microsoft.com/office/officeart/2005/8/colors/accent1_2" csCatId="accent1" phldr="1"/>
      <dgm:spPr/>
    </dgm:pt>
    <dgm:pt modelId="{8E871A98-285C-4AE6-8C56-B3F8455FBD95}">
      <dgm:prSet phldrT="[Text]" custT="1"/>
      <dgm:spPr>
        <a:solidFill>
          <a:srgbClr val="1E6083"/>
        </a:solidFill>
      </dgm:spPr>
      <dgm:t>
        <a:bodyPr/>
        <a:lstStyle/>
        <a:p>
          <a:r>
            <a:rPr lang="en-US" sz="1400" b="1" dirty="0">
              <a:latin typeface="Montserrat" panose="00000500000000000000" pitchFamily="2" charset="0"/>
            </a:rPr>
            <a:t>Grantee initiates the PSA and fills in scholar information</a:t>
          </a:r>
        </a:p>
      </dgm:t>
    </dgm:pt>
    <dgm:pt modelId="{2B00ADE5-A051-4647-BFE2-CAD4D7161E81}" type="parTrans" cxnId="{40FD3C0E-2D2A-48CB-AD31-F506FCA21057}">
      <dgm:prSet/>
      <dgm:spPr/>
      <dgm:t>
        <a:bodyPr/>
        <a:lstStyle/>
        <a:p>
          <a:endParaRPr lang="en-US" sz="2000" b="1">
            <a:latin typeface="Montserrat" panose="00000500000000000000" pitchFamily="2" charset="0"/>
          </a:endParaRPr>
        </a:p>
      </dgm:t>
    </dgm:pt>
    <dgm:pt modelId="{F422B12A-73C3-4370-994D-44F0D76A1752}" type="sibTrans" cxnId="{40FD3C0E-2D2A-48CB-AD31-F506FCA21057}">
      <dgm:prSet custT="1"/>
      <dgm:spPr/>
      <dgm:t>
        <a:bodyPr/>
        <a:lstStyle/>
        <a:p>
          <a:endParaRPr lang="en-US" sz="1050" b="1">
            <a:latin typeface="Montserrat" panose="00000500000000000000" pitchFamily="2" charset="0"/>
          </a:endParaRPr>
        </a:p>
      </dgm:t>
    </dgm:pt>
    <dgm:pt modelId="{01CF8147-7511-43EA-9961-242F7865DE31}">
      <dgm:prSet phldrT="[Text]" custT="1"/>
      <dgm:spPr>
        <a:solidFill>
          <a:srgbClr val="1E6083"/>
        </a:solidFill>
      </dgm:spPr>
      <dgm:t>
        <a:bodyPr/>
        <a:lstStyle/>
        <a:p>
          <a:r>
            <a:rPr lang="en-US" sz="1400" b="1" dirty="0">
              <a:latin typeface="Montserrat" panose="00000500000000000000" pitchFamily="2" charset="0"/>
            </a:rPr>
            <a:t>Scholar receives email notification to review digital PSA</a:t>
          </a:r>
        </a:p>
      </dgm:t>
    </dgm:pt>
    <dgm:pt modelId="{6435402B-00B0-4FA2-9273-231EEE256C62}" type="parTrans" cxnId="{7D85F7A2-E839-417C-8FEF-C804386D0581}">
      <dgm:prSet/>
      <dgm:spPr/>
      <dgm:t>
        <a:bodyPr/>
        <a:lstStyle/>
        <a:p>
          <a:endParaRPr lang="en-US" sz="2000" b="1">
            <a:latin typeface="Montserrat" panose="00000500000000000000" pitchFamily="2" charset="0"/>
          </a:endParaRPr>
        </a:p>
      </dgm:t>
    </dgm:pt>
    <dgm:pt modelId="{D626602A-B584-472C-88D5-BC05D0F3D2C6}" type="sibTrans" cxnId="{7D85F7A2-E839-417C-8FEF-C804386D0581}">
      <dgm:prSet custT="1"/>
      <dgm:spPr/>
      <dgm:t>
        <a:bodyPr/>
        <a:lstStyle/>
        <a:p>
          <a:endParaRPr lang="en-US" sz="1050" b="1">
            <a:latin typeface="Montserrat" panose="00000500000000000000" pitchFamily="2" charset="0"/>
          </a:endParaRPr>
        </a:p>
      </dgm:t>
    </dgm:pt>
    <dgm:pt modelId="{6C3CAAE1-D61F-460F-B1BD-BF1413E86039}">
      <dgm:prSet phldrT="[Text]" custT="1"/>
      <dgm:spPr>
        <a:solidFill>
          <a:srgbClr val="1E6083"/>
        </a:solidFill>
      </dgm:spPr>
      <dgm:t>
        <a:bodyPr/>
        <a:lstStyle/>
        <a:p>
          <a:r>
            <a:rPr lang="en-US" sz="1400" b="1" dirty="0">
              <a:latin typeface="Montserrat" panose="00000500000000000000" pitchFamily="2" charset="0"/>
            </a:rPr>
            <a:t>Scholar reviews PSA</a:t>
          </a:r>
        </a:p>
      </dgm:t>
    </dgm:pt>
    <dgm:pt modelId="{EB2D880A-2321-439E-A55E-ABAFA3CBD2B8}" type="parTrans" cxnId="{CA3EA01E-FD8C-4423-AAF2-3FDFA44FA609}">
      <dgm:prSet/>
      <dgm:spPr/>
      <dgm:t>
        <a:bodyPr/>
        <a:lstStyle/>
        <a:p>
          <a:endParaRPr lang="en-US" sz="2000" b="1">
            <a:latin typeface="Montserrat" panose="00000500000000000000" pitchFamily="2" charset="0"/>
          </a:endParaRPr>
        </a:p>
      </dgm:t>
    </dgm:pt>
    <dgm:pt modelId="{5430CC52-87EA-4F0C-8A08-2C40B6C9B2A1}" type="sibTrans" cxnId="{CA3EA01E-FD8C-4423-AAF2-3FDFA44FA609}">
      <dgm:prSet custT="1"/>
      <dgm:spPr/>
      <dgm:t>
        <a:bodyPr/>
        <a:lstStyle/>
        <a:p>
          <a:endParaRPr lang="en-US" sz="1050" b="1">
            <a:latin typeface="Montserrat" panose="00000500000000000000" pitchFamily="2" charset="0"/>
          </a:endParaRPr>
        </a:p>
      </dgm:t>
    </dgm:pt>
    <dgm:pt modelId="{70CB9BEF-D802-45F3-9E90-CDFE28DFCCA5}">
      <dgm:prSet phldrT="[Text]" custT="1"/>
      <dgm:spPr>
        <a:solidFill>
          <a:srgbClr val="1E6083"/>
        </a:solidFill>
      </dgm:spPr>
      <dgm:t>
        <a:bodyPr/>
        <a:lstStyle/>
        <a:p>
          <a:r>
            <a:rPr lang="en-US" sz="1400" b="1" dirty="0">
              <a:latin typeface="Montserrat" panose="00000500000000000000" pitchFamily="2" charset="0"/>
            </a:rPr>
            <a:t>PD Reviews PSA then signs and submits</a:t>
          </a:r>
        </a:p>
      </dgm:t>
    </dgm:pt>
    <dgm:pt modelId="{A5B1C86A-94CD-437E-AE89-26FC28784B57}" type="parTrans" cxnId="{A43ED3D5-B068-4479-82C0-E7DDA198C6ED}">
      <dgm:prSet/>
      <dgm:spPr/>
      <dgm:t>
        <a:bodyPr/>
        <a:lstStyle/>
        <a:p>
          <a:endParaRPr lang="en-US" sz="2000" b="1">
            <a:latin typeface="Montserrat" panose="00000500000000000000" pitchFamily="2" charset="0"/>
          </a:endParaRPr>
        </a:p>
      </dgm:t>
    </dgm:pt>
    <dgm:pt modelId="{EB1C4F6A-9A03-4038-BC70-D02D8E4F6186}" type="sibTrans" cxnId="{A43ED3D5-B068-4479-82C0-E7DDA198C6ED}">
      <dgm:prSet custT="1"/>
      <dgm:spPr/>
      <dgm:t>
        <a:bodyPr/>
        <a:lstStyle/>
        <a:p>
          <a:endParaRPr lang="en-US" sz="1050" b="1">
            <a:latin typeface="Montserrat" panose="00000500000000000000" pitchFamily="2" charset="0"/>
          </a:endParaRPr>
        </a:p>
      </dgm:t>
    </dgm:pt>
    <dgm:pt modelId="{DB0891DE-E220-4FD9-B5B0-0E98CFA67C09}">
      <dgm:prSet phldrT="[Text]" custT="1"/>
      <dgm:spPr>
        <a:solidFill>
          <a:srgbClr val="1E6083"/>
        </a:solidFill>
      </dgm:spPr>
      <dgm:t>
        <a:bodyPr/>
        <a:lstStyle/>
        <a:p>
          <a:r>
            <a:rPr lang="en-US" sz="1400" b="1" dirty="0">
              <a:latin typeface="Montserrat" panose="00000500000000000000" pitchFamily="2" charset="0"/>
            </a:rPr>
            <a:t>Scholar record is created in the PDPDCS</a:t>
          </a:r>
        </a:p>
      </dgm:t>
    </dgm:pt>
    <dgm:pt modelId="{EE5921F1-2792-4977-9A5E-88FE826F8A49}" type="parTrans" cxnId="{7BB488B3-AC6B-4EC0-B25E-ED5B13E1F514}">
      <dgm:prSet/>
      <dgm:spPr/>
      <dgm:t>
        <a:bodyPr/>
        <a:lstStyle/>
        <a:p>
          <a:endParaRPr lang="en-US" sz="2000" b="1">
            <a:latin typeface="Montserrat" panose="00000500000000000000" pitchFamily="2" charset="0"/>
          </a:endParaRPr>
        </a:p>
      </dgm:t>
    </dgm:pt>
    <dgm:pt modelId="{EB969D6F-C99B-4E6F-8A81-5C6DD279CAEC}" type="sibTrans" cxnId="{7BB488B3-AC6B-4EC0-B25E-ED5B13E1F514}">
      <dgm:prSet/>
      <dgm:spPr/>
      <dgm:t>
        <a:bodyPr/>
        <a:lstStyle/>
        <a:p>
          <a:endParaRPr lang="en-US" sz="2000" b="1">
            <a:latin typeface="Montserrat" panose="00000500000000000000" pitchFamily="2" charset="0"/>
          </a:endParaRPr>
        </a:p>
      </dgm:t>
    </dgm:pt>
    <dgm:pt modelId="{7263E07F-A7B6-49E8-97DF-F5029090E0E6}">
      <dgm:prSet phldrT="[Text]" custT="1"/>
      <dgm:spPr>
        <a:solidFill>
          <a:srgbClr val="1E6083"/>
        </a:solidFill>
      </dgm:spPr>
      <dgm:t>
        <a:bodyPr/>
        <a:lstStyle/>
        <a:p>
          <a:r>
            <a:rPr lang="en-US" sz="1400" b="1" dirty="0">
              <a:latin typeface="Montserrat" panose="00000500000000000000" pitchFamily="2" charset="0"/>
            </a:rPr>
            <a:t>Scholar signs PSA</a:t>
          </a:r>
        </a:p>
      </dgm:t>
    </dgm:pt>
    <dgm:pt modelId="{E470A148-4180-48AD-9B05-2102DEDFB640}" type="parTrans" cxnId="{D06C3D5E-EBC3-48C9-B0C8-70D850FC5B37}">
      <dgm:prSet/>
      <dgm:spPr/>
      <dgm:t>
        <a:bodyPr/>
        <a:lstStyle/>
        <a:p>
          <a:endParaRPr lang="en-US" sz="2000" b="1">
            <a:latin typeface="Montserrat" panose="00000500000000000000" pitchFamily="2" charset="0"/>
          </a:endParaRPr>
        </a:p>
      </dgm:t>
    </dgm:pt>
    <dgm:pt modelId="{F2F14514-84FE-4030-8B67-43FAD8BEBF99}" type="sibTrans" cxnId="{D06C3D5E-EBC3-48C9-B0C8-70D850FC5B37}">
      <dgm:prSet custT="1"/>
      <dgm:spPr/>
      <dgm:t>
        <a:bodyPr/>
        <a:lstStyle/>
        <a:p>
          <a:endParaRPr lang="en-US" sz="1050" b="1">
            <a:latin typeface="Montserrat" panose="00000500000000000000" pitchFamily="2" charset="0"/>
          </a:endParaRPr>
        </a:p>
      </dgm:t>
    </dgm:pt>
    <dgm:pt modelId="{480DE37D-6885-4D4A-AD67-89E9E4AE373F}" type="pres">
      <dgm:prSet presAssocID="{C221F0F8-2A0D-4B03-95AC-EBB34593BDDC}" presName="Name0" presStyleCnt="0">
        <dgm:presLayoutVars>
          <dgm:dir/>
          <dgm:resizeHandles val="exact"/>
        </dgm:presLayoutVars>
      </dgm:prSet>
      <dgm:spPr/>
    </dgm:pt>
    <dgm:pt modelId="{7811FC28-F0D3-47D9-A47A-2D3187AB44C8}" type="pres">
      <dgm:prSet presAssocID="{8E871A98-285C-4AE6-8C56-B3F8455FBD95}" presName="node" presStyleLbl="node1" presStyleIdx="0" presStyleCnt="6" custScaleX="157482" custScaleY="108733">
        <dgm:presLayoutVars>
          <dgm:bulletEnabled val="1"/>
        </dgm:presLayoutVars>
      </dgm:prSet>
      <dgm:spPr/>
    </dgm:pt>
    <dgm:pt modelId="{AFE35A6D-CB75-447E-8CAC-C1C09656E8D4}" type="pres">
      <dgm:prSet presAssocID="{F422B12A-73C3-4370-994D-44F0D76A1752}" presName="sibTrans" presStyleLbl="sibTrans2D1" presStyleIdx="0" presStyleCnt="5"/>
      <dgm:spPr/>
    </dgm:pt>
    <dgm:pt modelId="{979C6E05-C683-4AD9-9147-EF894FCE44A9}" type="pres">
      <dgm:prSet presAssocID="{F422B12A-73C3-4370-994D-44F0D76A1752}" presName="connectorText" presStyleLbl="sibTrans2D1" presStyleIdx="0" presStyleCnt="5"/>
      <dgm:spPr/>
    </dgm:pt>
    <dgm:pt modelId="{6ACCDDED-7350-4D66-A6B1-F73404F2B899}" type="pres">
      <dgm:prSet presAssocID="{01CF8147-7511-43EA-9961-242F7865DE31}" presName="node" presStyleLbl="node1" presStyleIdx="1" presStyleCnt="6" custScaleX="142707" custScaleY="108779">
        <dgm:presLayoutVars>
          <dgm:bulletEnabled val="1"/>
        </dgm:presLayoutVars>
      </dgm:prSet>
      <dgm:spPr/>
    </dgm:pt>
    <dgm:pt modelId="{9D51B942-A4CB-49D2-8ADE-22AB591A6322}" type="pres">
      <dgm:prSet presAssocID="{D626602A-B584-472C-88D5-BC05D0F3D2C6}" presName="sibTrans" presStyleLbl="sibTrans2D1" presStyleIdx="1" presStyleCnt="5"/>
      <dgm:spPr/>
    </dgm:pt>
    <dgm:pt modelId="{4DF484A0-AB3F-45E3-8284-6B082F7FF9B2}" type="pres">
      <dgm:prSet presAssocID="{D626602A-B584-472C-88D5-BC05D0F3D2C6}" presName="connectorText" presStyleLbl="sibTrans2D1" presStyleIdx="1" presStyleCnt="5"/>
      <dgm:spPr/>
    </dgm:pt>
    <dgm:pt modelId="{1B8273D5-E07E-4BB1-94A3-1BCE20A5527F}" type="pres">
      <dgm:prSet presAssocID="{6C3CAAE1-D61F-460F-B1BD-BF1413E86039}" presName="node" presStyleLbl="node1" presStyleIdx="2" presStyleCnt="6" custScaleX="114915" custScaleY="107171">
        <dgm:presLayoutVars>
          <dgm:bulletEnabled val="1"/>
        </dgm:presLayoutVars>
      </dgm:prSet>
      <dgm:spPr/>
    </dgm:pt>
    <dgm:pt modelId="{9B0C0428-DDE3-45E2-A686-D315EC2E5871}" type="pres">
      <dgm:prSet presAssocID="{5430CC52-87EA-4F0C-8A08-2C40B6C9B2A1}" presName="sibTrans" presStyleLbl="sibTrans2D1" presStyleIdx="2" presStyleCnt="5"/>
      <dgm:spPr/>
    </dgm:pt>
    <dgm:pt modelId="{7976FDDF-3D0F-4E14-A2AF-E70321602D08}" type="pres">
      <dgm:prSet presAssocID="{5430CC52-87EA-4F0C-8A08-2C40B6C9B2A1}" presName="connectorText" presStyleLbl="sibTrans2D1" presStyleIdx="2" presStyleCnt="5"/>
      <dgm:spPr/>
    </dgm:pt>
    <dgm:pt modelId="{50EB1EDA-F51B-4448-BB20-C2A3FD2FE51E}" type="pres">
      <dgm:prSet presAssocID="{7263E07F-A7B6-49E8-97DF-F5029090E0E6}" presName="node" presStyleLbl="node1" presStyleIdx="3" presStyleCnt="6" custScaleX="113269" custScaleY="109898">
        <dgm:presLayoutVars>
          <dgm:bulletEnabled val="1"/>
        </dgm:presLayoutVars>
      </dgm:prSet>
      <dgm:spPr/>
    </dgm:pt>
    <dgm:pt modelId="{5A9D6BF1-C241-4151-A876-9525EAF8D542}" type="pres">
      <dgm:prSet presAssocID="{F2F14514-84FE-4030-8B67-43FAD8BEBF99}" presName="sibTrans" presStyleLbl="sibTrans2D1" presStyleIdx="3" presStyleCnt="5"/>
      <dgm:spPr/>
    </dgm:pt>
    <dgm:pt modelId="{68193C5C-97E9-4A4F-9718-FD77E1997447}" type="pres">
      <dgm:prSet presAssocID="{F2F14514-84FE-4030-8B67-43FAD8BEBF99}" presName="connectorText" presStyleLbl="sibTrans2D1" presStyleIdx="3" presStyleCnt="5"/>
      <dgm:spPr/>
    </dgm:pt>
    <dgm:pt modelId="{F5941B44-2B04-474A-82D5-4260BF433973}" type="pres">
      <dgm:prSet presAssocID="{70CB9BEF-D802-45F3-9E90-CDFE28DFCCA5}" presName="node" presStyleLbl="node1" presStyleIdx="4" presStyleCnt="6" custScaleX="136579" custScaleY="108733">
        <dgm:presLayoutVars>
          <dgm:bulletEnabled val="1"/>
        </dgm:presLayoutVars>
      </dgm:prSet>
      <dgm:spPr/>
    </dgm:pt>
    <dgm:pt modelId="{D516E684-9500-4F60-A6BA-4EF1EE6C7BD8}" type="pres">
      <dgm:prSet presAssocID="{EB1C4F6A-9A03-4038-BC70-D02D8E4F6186}" presName="sibTrans" presStyleLbl="sibTrans2D1" presStyleIdx="4" presStyleCnt="5"/>
      <dgm:spPr/>
    </dgm:pt>
    <dgm:pt modelId="{D38F64C5-650E-4002-9598-852183154AC3}" type="pres">
      <dgm:prSet presAssocID="{EB1C4F6A-9A03-4038-BC70-D02D8E4F6186}" presName="connectorText" presStyleLbl="sibTrans2D1" presStyleIdx="4" presStyleCnt="5"/>
      <dgm:spPr/>
    </dgm:pt>
    <dgm:pt modelId="{D8CC181C-9AFA-408D-86CD-FD2E00AFE162}" type="pres">
      <dgm:prSet presAssocID="{DB0891DE-E220-4FD9-B5B0-0E98CFA67C09}" presName="node" presStyleLbl="node1" presStyleIdx="5" presStyleCnt="6" custScaleX="127340" custScaleY="108733">
        <dgm:presLayoutVars>
          <dgm:bulletEnabled val="1"/>
        </dgm:presLayoutVars>
      </dgm:prSet>
      <dgm:spPr/>
    </dgm:pt>
  </dgm:ptLst>
  <dgm:cxnLst>
    <dgm:cxn modelId="{75865609-C7C5-408A-8DAE-44850C593ECB}" type="presOf" srcId="{D626602A-B584-472C-88D5-BC05D0F3D2C6}" destId="{9D51B942-A4CB-49D2-8ADE-22AB591A6322}" srcOrd="0" destOrd="0" presId="urn:microsoft.com/office/officeart/2005/8/layout/process1"/>
    <dgm:cxn modelId="{40FD3C0E-2D2A-48CB-AD31-F506FCA21057}" srcId="{C221F0F8-2A0D-4B03-95AC-EBB34593BDDC}" destId="{8E871A98-285C-4AE6-8C56-B3F8455FBD95}" srcOrd="0" destOrd="0" parTransId="{2B00ADE5-A051-4647-BFE2-CAD4D7161E81}" sibTransId="{F422B12A-73C3-4370-994D-44F0D76A1752}"/>
    <dgm:cxn modelId="{9D43491D-3F7D-4A21-90B8-FA37454855E1}" type="presOf" srcId="{F2F14514-84FE-4030-8B67-43FAD8BEBF99}" destId="{68193C5C-97E9-4A4F-9718-FD77E1997447}" srcOrd="1" destOrd="0" presId="urn:microsoft.com/office/officeart/2005/8/layout/process1"/>
    <dgm:cxn modelId="{CA3EA01E-FD8C-4423-AAF2-3FDFA44FA609}" srcId="{C221F0F8-2A0D-4B03-95AC-EBB34593BDDC}" destId="{6C3CAAE1-D61F-460F-B1BD-BF1413E86039}" srcOrd="2" destOrd="0" parTransId="{EB2D880A-2321-439E-A55E-ABAFA3CBD2B8}" sibTransId="{5430CC52-87EA-4F0C-8A08-2C40B6C9B2A1}"/>
    <dgm:cxn modelId="{79D1A123-4AC7-4AA3-AAC5-2788521465BF}" type="presOf" srcId="{EB1C4F6A-9A03-4038-BC70-D02D8E4F6186}" destId="{D516E684-9500-4F60-A6BA-4EF1EE6C7BD8}" srcOrd="0" destOrd="0" presId="urn:microsoft.com/office/officeart/2005/8/layout/process1"/>
    <dgm:cxn modelId="{720EB436-80C8-4271-9508-4A7118ABA7F6}" type="presOf" srcId="{5430CC52-87EA-4F0C-8A08-2C40B6C9B2A1}" destId="{7976FDDF-3D0F-4E14-A2AF-E70321602D08}" srcOrd="1" destOrd="0" presId="urn:microsoft.com/office/officeart/2005/8/layout/process1"/>
    <dgm:cxn modelId="{0737A93C-359F-4C9D-AF61-25309A81AEF6}" type="presOf" srcId="{6C3CAAE1-D61F-460F-B1BD-BF1413E86039}" destId="{1B8273D5-E07E-4BB1-94A3-1BCE20A5527F}" srcOrd="0" destOrd="0" presId="urn:microsoft.com/office/officeart/2005/8/layout/process1"/>
    <dgm:cxn modelId="{D06C3D5E-EBC3-48C9-B0C8-70D850FC5B37}" srcId="{C221F0F8-2A0D-4B03-95AC-EBB34593BDDC}" destId="{7263E07F-A7B6-49E8-97DF-F5029090E0E6}" srcOrd="3" destOrd="0" parTransId="{E470A148-4180-48AD-9B05-2102DEDFB640}" sibTransId="{F2F14514-84FE-4030-8B67-43FAD8BEBF99}"/>
    <dgm:cxn modelId="{FEFAA44B-B1AF-4ABC-83D3-6E1A57500E86}" type="presOf" srcId="{7263E07F-A7B6-49E8-97DF-F5029090E0E6}" destId="{50EB1EDA-F51B-4448-BB20-C2A3FD2FE51E}" srcOrd="0" destOrd="0" presId="urn:microsoft.com/office/officeart/2005/8/layout/process1"/>
    <dgm:cxn modelId="{2B7FB26D-BFD1-47D2-AB1F-B070E5AF5750}" type="presOf" srcId="{EB1C4F6A-9A03-4038-BC70-D02D8E4F6186}" destId="{D38F64C5-650E-4002-9598-852183154AC3}" srcOrd="1" destOrd="0" presId="urn:microsoft.com/office/officeart/2005/8/layout/process1"/>
    <dgm:cxn modelId="{C449FF87-0798-46DF-823C-34CBC8B7C160}" type="presOf" srcId="{F422B12A-73C3-4370-994D-44F0D76A1752}" destId="{979C6E05-C683-4AD9-9147-EF894FCE44A9}" srcOrd="1" destOrd="0" presId="urn:microsoft.com/office/officeart/2005/8/layout/process1"/>
    <dgm:cxn modelId="{B800F495-0719-40B7-BC6A-A73A0333A045}" type="presOf" srcId="{5430CC52-87EA-4F0C-8A08-2C40B6C9B2A1}" destId="{9B0C0428-DDE3-45E2-A686-D315EC2E5871}" srcOrd="0" destOrd="0" presId="urn:microsoft.com/office/officeart/2005/8/layout/process1"/>
    <dgm:cxn modelId="{7D85F7A2-E839-417C-8FEF-C804386D0581}" srcId="{C221F0F8-2A0D-4B03-95AC-EBB34593BDDC}" destId="{01CF8147-7511-43EA-9961-242F7865DE31}" srcOrd="1" destOrd="0" parTransId="{6435402B-00B0-4FA2-9273-231EEE256C62}" sibTransId="{D626602A-B584-472C-88D5-BC05D0F3D2C6}"/>
    <dgm:cxn modelId="{68E08DB1-4243-4084-99A6-3238CAB46A61}" type="presOf" srcId="{F2F14514-84FE-4030-8B67-43FAD8BEBF99}" destId="{5A9D6BF1-C241-4151-A876-9525EAF8D542}" srcOrd="0" destOrd="0" presId="urn:microsoft.com/office/officeart/2005/8/layout/process1"/>
    <dgm:cxn modelId="{7BB488B3-AC6B-4EC0-B25E-ED5B13E1F514}" srcId="{C221F0F8-2A0D-4B03-95AC-EBB34593BDDC}" destId="{DB0891DE-E220-4FD9-B5B0-0E98CFA67C09}" srcOrd="5" destOrd="0" parTransId="{EE5921F1-2792-4977-9A5E-88FE826F8A49}" sibTransId="{EB969D6F-C99B-4E6F-8A81-5C6DD279CAEC}"/>
    <dgm:cxn modelId="{607950B9-12A5-4F60-9A69-FB33FCA6AD95}" type="presOf" srcId="{8E871A98-285C-4AE6-8C56-B3F8455FBD95}" destId="{7811FC28-F0D3-47D9-A47A-2D3187AB44C8}" srcOrd="0" destOrd="0" presId="urn:microsoft.com/office/officeart/2005/8/layout/process1"/>
    <dgm:cxn modelId="{8FAEB5D5-2FEF-4FF7-BE67-8FC4D1178D74}" type="presOf" srcId="{D626602A-B584-472C-88D5-BC05D0F3D2C6}" destId="{4DF484A0-AB3F-45E3-8284-6B082F7FF9B2}" srcOrd="1" destOrd="0" presId="urn:microsoft.com/office/officeart/2005/8/layout/process1"/>
    <dgm:cxn modelId="{A43ED3D5-B068-4479-82C0-E7DDA198C6ED}" srcId="{C221F0F8-2A0D-4B03-95AC-EBB34593BDDC}" destId="{70CB9BEF-D802-45F3-9E90-CDFE28DFCCA5}" srcOrd="4" destOrd="0" parTransId="{A5B1C86A-94CD-437E-AE89-26FC28784B57}" sibTransId="{EB1C4F6A-9A03-4038-BC70-D02D8E4F6186}"/>
    <dgm:cxn modelId="{940743DF-168E-45F6-8BE3-79E70E922BD1}" type="presOf" srcId="{70CB9BEF-D802-45F3-9E90-CDFE28DFCCA5}" destId="{F5941B44-2B04-474A-82D5-4260BF433973}" srcOrd="0" destOrd="0" presId="urn:microsoft.com/office/officeart/2005/8/layout/process1"/>
    <dgm:cxn modelId="{60E66EE4-F71C-483A-B03E-D52FC6AA10D6}" type="presOf" srcId="{01CF8147-7511-43EA-9961-242F7865DE31}" destId="{6ACCDDED-7350-4D66-A6B1-F73404F2B899}" srcOrd="0" destOrd="0" presId="urn:microsoft.com/office/officeart/2005/8/layout/process1"/>
    <dgm:cxn modelId="{8B46F9EE-5848-45E9-9FCD-A9113DC9124A}" type="presOf" srcId="{C221F0F8-2A0D-4B03-95AC-EBB34593BDDC}" destId="{480DE37D-6885-4D4A-AD67-89E9E4AE373F}" srcOrd="0" destOrd="0" presId="urn:microsoft.com/office/officeart/2005/8/layout/process1"/>
    <dgm:cxn modelId="{A6911FF1-304D-403F-92C7-EEE7A1DCCA66}" type="presOf" srcId="{DB0891DE-E220-4FD9-B5B0-0E98CFA67C09}" destId="{D8CC181C-9AFA-408D-86CD-FD2E00AFE162}" srcOrd="0" destOrd="0" presId="urn:microsoft.com/office/officeart/2005/8/layout/process1"/>
    <dgm:cxn modelId="{A1D08BFC-2A66-4DCB-8773-A3E9443AF070}" type="presOf" srcId="{F422B12A-73C3-4370-994D-44F0D76A1752}" destId="{AFE35A6D-CB75-447E-8CAC-C1C09656E8D4}" srcOrd="0" destOrd="0" presId="urn:microsoft.com/office/officeart/2005/8/layout/process1"/>
    <dgm:cxn modelId="{8DB7ABD8-B879-403D-96E9-617950B3815A}" type="presParOf" srcId="{480DE37D-6885-4D4A-AD67-89E9E4AE373F}" destId="{7811FC28-F0D3-47D9-A47A-2D3187AB44C8}" srcOrd="0" destOrd="0" presId="urn:microsoft.com/office/officeart/2005/8/layout/process1"/>
    <dgm:cxn modelId="{9F06D13A-9D72-4419-BD7B-01A428781284}" type="presParOf" srcId="{480DE37D-6885-4D4A-AD67-89E9E4AE373F}" destId="{AFE35A6D-CB75-447E-8CAC-C1C09656E8D4}" srcOrd="1" destOrd="0" presId="urn:microsoft.com/office/officeart/2005/8/layout/process1"/>
    <dgm:cxn modelId="{2F719F01-F93A-4F90-9904-D8CF4844F1E3}" type="presParOf" srcId="{AFE35A6D-CB75-447E-8CAC-C1C09656E8D4}" destId="{979C6E05-C683-4AD9-9147-EF894FCE44A9}" srcOrd="0" destOrd="0" presId="urn:microsoft.com/office/officeart/2005/8/layout/process1"/>
    <dgm:cxn modelId="{9962669B-84C7-4719-95EE-55F85BF662A1}" type="presParOf" srcId="{480DE37D-6885-4D4A-AD67-89E9E4AE373F}" destId="{6ACCDDED-7350-4D66-A6B1-F73404F2B899}" srcOrd="2" destOrd="0" presId="urn:microsoft.com/office/officeart/2005/8/layout/process1"/>
    <dgm:cxn modelId="{7A3F11D4-434B-4AB9-8A58-C1E8E7CDF7DF}" type="presParOf" srcId="{480DE37D-6885-4D4A-AD67-89E9E4AE373F}" destId="{9D51B942-A4CB-49D2-8ADE-22AB591A6322}" srcOrd="3" destOrd="0" presId="urn:microsoft.com/office/officeart/2005/8/layout/process1"/>
    <dgm:cxn modelId="{040BA526-A717-4181-A68D-F950BC589FA0}" type="presParOf" srcId="{9D51B942-A4CB-49D2-8ADE-22AB591A6322}" destId="{4DF484A0-AB3F-45E3-8284-6B082F7FF9B2}" srcOrd="0" destOrd="0" presId="urn:microsoft.com/office/officeart/2005/8/layout/process1"/>
    <dgm:cxn modelId="{C50B0C05-3344-44C4-90EB-BAFD9FC2740C}" type="presParOf" srcId="{480DE37D-6885-4D4A-AD67-89E9E4AE373F}" destId="{1B8273D5-E07E-4BB1-94A3-1BCE20A5527F}" srcOrd="4" destOrd="0" presId="urn:microsoft.com/office/officeart/2005/8/layout/process1"/>
    <dgm:cxn modelId="{878ECF9D-541F-4F9C-B2EB-6DE2BE1344B9}" type="presParOf" srcId="{480DE37D-6885-4D4A-AD67-89E9E4AE373F}" destId="{9B0C0428-DDE3-45E2-A686-D315EC2E5871}" srcOrd="5" destOrd="0" presId="urn:microsoft.com/office/officeart/2005/8/layout/process1"/>
    <dgm:cxn modelId="{9BB8112E-8906-4D7B-97B5-60DE61FD6EB3}" type="presParOf" srcId="{9B0C0428-DDE3-45E2-A686-D315EC2E5871}" destId="{7976FDDF-3D0F-4E14-A2AF-E70321602D08}" srcOrd="0" destOrd="0" presId="urn:microsoft.com/office/officeart/2005/8/layout/process1"/>
    <dgm:cxn modelId="{BD8DA860-789C-474C-8771-A18A5A8973B5}" type="presParOf" srcId="{480DE37D-6885-4D4A-AD67-89E9E4AE373F}" destId="{50EB1EDA-F51B-4448-BB20-C2A3FD2FE51E}" srcOrd="6" destOrd="0" presId="urn:microsoft.com/office/officeart/2005/8/layout/process1"/>
    <dgm:cxn modelId="{C059A7DE-DCC1-4585-A161-AF247BD0761E}" type="presParOf" srcId="{480DE37D-6885-4D4A-AD67-89E9E4AE373F}" destId="{5A9D6BF1-C241-4151-A876-9525EAF8D542}" srcOrd="7" destOrd="0" presId="urn:microsoft.com/office/officeart/2005/8/layout/process1"/>
    <dgm:cxn modelId="{87C1A7E8-4714-47B4-B0B2-1918591E576F}" type="presParOf" srcId="{5A9D6BF1-C241-4151-A876-9525EAF8D542}" destId="{68193C5C-97E9-4A4F-9718-FD77E1997447}" srcOrd="0" destOrd="0" presId="urn:microsoft.com/office/officeart/2005/8/layout/process1"/>
    <dgm:cxn modelId="{7FD8ED7B-3E49-4BDF-856C-BFE249EC9931}" type="presParOf" srcId="{480DE37D-6885-4D4A-AD67-89E9E4AE373F}" destId="{F5941B44-2B04-474A-82D5-4260BF433973}" srcOrd="8" destOrd="0" presId="urn:microsoft.com/office/officeart/2005/8/layout/process1"/>
    <dgm:cxn modelId="{E7449457-79F2-411E-9B34-10E8D1DC30B3}" type="presParOf" srcId="{480DE37D-6885-4D4A-AD67-89E9E4AE373F}" destId="{D516E684-9500-4F60-A6BA-4EF1EE6C7BD8}" srcOrd="9" destOrd="0" presId="urn:microsoft.com/office/officeart/2005/8/layout/process1"/>
    <dgm:cxn modelId="{57A9F0F7-BEB3-408C-9007-E589D6F60EA0}" type="presParOf" srcId="{D516E684-9500-4F60-A6BA-4EF1EE6C7BD8}" destId="{D38F64C5-650E-4002-9598-852183154AC3}" srcOrd="0" destOrd="0" presId="urn:microsoft.com/office/officeart/2005/8/layout/process1"/>
    <dgm:cxn modelId="{8802954D-1FAF-48D7-80AD-30E5ED7AC496}" type="presParOf" srcId="{480DE37D-6885-4D4A-AD67-89E9E4AE373F}" destId="{D8CC181C-9AFA-408D-86CD-FD2E00AFE162}"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21F0F8-2A0D-4B03-95AC-EBB34593BDDC}" type="doc">
      <dgm:prSet loTypeId="urn:microsoft.com/office/officeart/2005/8/layout/process1" loCatId="process" qsTypeId="urn:microsoft.com/office/officeart/2005/8/quickstyle/simple1" qsCatId="simple" csTypeId="urn:microsoft.com/office/officeart/2005/8/colors/accent1_2" csCatId="accent1" phldr="1"/>
      <dgm:spPr/>
    </dgm:pt>
    <dgm:pt modelId="{8E871A98-285C-4AE6-8C56-B3F8455FBD95}">
      <dgm:prSet phldrT="[Text]" custT="1"/>
      <dgm:spPr>
        <a:solidFill>
          <a:srgbClr val="1E6083"/>
        </a:solidFill>
      </dgm:spPr>
      <dgm:t>
        <a:bodyPr/>
        <a:lstStyle/>
        <a:p>
          <a:r>
            <a:rPr lang="en-US" sz="1400" b="1" dirty="0">
              <a:latin typeface="Montserrat" panose="00000500000000000000" pitchFamily="2" charset="0"/>
            </a:rPr>
            <a:t>Grantee initiates the EC from the scholar record</a:t>
          </a:r>
        </a:p>
      </dgm:t>
    </dgm:pt>
    <dgm:pt modelId="{2B00ADE5-A051-4647-BFE2-CAD4D7161E81}" type="parTrans" cxnId="{40FD3C0E-2D2A-48CB-AD31-F506FCA21057}">
      <dgm:prSet/>
      <dgm:spPr/>
      <dgm:t>
        <a:bodyPr/>
        <a:lstStyle/>
        <a:p>
          <a:endParaRPr lang="en-US" sz="2000" b="1">
            <a:latin typeface="Montserrat" panose="00000500000000000000" pitchFamily="2" charset="0"/>
          </a:endParaRPr>
        </a:p>
      </dgm:t>
    </dgm:pt>
    <dgm:pt modelId="{F422B12A-73C3-4370-994D-44F0D76A1752}" type="sibTrans" cxnId="{40FD3C0E-2D2A-48CB-AD31-F506FCA21057}">
      <dgm:prSet custT="1"/>
      <dgm:spPr/>
      <dgm:t>
        <a:bodyPr/>
        <a:lstStyle/>
        <a:p>
          <a:endParaRPr lang="en-US" sz="1050" b="1">
            <a:latin typeface="Montserrat" panose="00000500000000000000" pitchFamily="2" charset="0"/>
          </a:endParaRPr>
        </a:p>
      </dgm:t>
    </dgm:pt>
    <dgm:pt modelId="{01CF8147-7511-43EA-9961-242F7865DE31}">
      <dgm:prSet phldrT="[Text]" custT="1"/>
      <dgm:spPr>
        <a:solidFill>
          <a:srgbClr val="1E6083"/>
        </a:solidFill>
      </dgm:spPr>
      <dgm:t>
        <a:bodyPr/>
        <a:lstStyle/>
        <a:p>
          <a:r>
            <a:rPr lang="en-US" sz="1400" b="1" dirty="0">
              <a:latin typeface="Montserrat" panose="00000500000000000000" pitchFamily="2" charset="0"/>
            </a:rPr>
            <a:t>Scholar receives email notification to review digital EC</a:t>
          </a:r>
        </a:p>
      </dgm:t>
    </dgm:pt>
    <dgm:pt modelId="{6435402B-00B0-4FA2-9273-231EEE256C62}" type="parTrans" cxnId="{7D85F7A2-E839-417C-8FEF-C804386D0581}">
      <dgm:prSet/>
      <dgm:spPr/>
      <dgm:t>
        <a:bodyPr/>
        <a:lstStyle/>
        <a:p>
          <a:endParaRPr lang="en-US" sz="2000" b="1">
            <a:latin typeface="Montserrat" panose="00000500000000000000" pitchFamily="2" charset="0"/>
          </a:endParaRPr>
        </a:p>
      </dgm:t>
    </dgm:pt>
    <dgm:pt modelId="{D626602A-B584-472C-88D5-BC05D0F3D2C6}" type="sibTrans" cxnId="{7D85F7A2-E839-417C-8FEF-C804386D0581}">
      <dgm:prSet custT="1"/>
      <dgm:spPr/>
      <dgm:t>
        <a:bodyPr/>
        <a:lstStyle/>
        <a:p>
          <a:endParaRPr lang="en-US" sz="1050" b="1">
            <a:latin typeface="Montserrat" panose="00000500000000000000" pitchFamily="2" charset="0"/>
          </a:endParaRPr>
        </a:p>
      </dgm:t>
    </dgm:pt>
    <dgm:pt modelId="{6C3CAAE1-D61F-460F-B1BD-BF1413E86039}">
      <dgm:prSet phldrT="[Text]" custT="1"/>
      <dgm:spPr>
        <a:solidFill>
          <a:srgbClr val="1E6083"/>
        </a:solidFill>
      </dgm:spPr>
      <dgm:t>
        <a:bodyPr/>
        <a:lstStyle/>
        <a:p>
          <a:r>
            <a:rPr lang="en-US" sz="1400" b="1" dirty="0">
              <a:latin typeface="Montserrat" panose="00000500000000000000" pitchFamily="2" charset="0"/>
            </a:rPr>
            <a:t>Scholar reviews EC</a:t>
          </a:r>
        </a:p>
      </dgm:t>
    </dgm:pt>
    <dgm:pt modelId="{EB2D880A-2321-439E-A55E-ABAFA3CBD2B8}" type="parTrans" cxnId="{CA3EA01E-FD8C-4423-AAF2-3FDFA44FA609}">
      <dgm:prSet/>
      <dgm:spPr/>
      <dgm:t>
        <a:bodyPr/>
        <a:lstStyle/>
        <a:p>
          <a:endParaRPr lang="en-US" sz="2000" b="1">
            <a:latin typeface="Montserrat" panose="00000500000000000000" pitchFamily="2" charset="0"/>
          </a:endParaRPr>
        </a:p>
      </dgm:t>
    </dgm:pt>
    <dgm:pt modelId="{5430CC52-87EA-4F0C-8A08-2C40B6C9B2A1}" type="sibTrans" cxnId="{CA3EA01E-FD8C-4423-AAF2-3FDFA44FA609}">
      <dgm:prSet custT="1"/>
      <dgm:spPr/>
      <dgm:t>
        <a:bodyPr/>
        <a:lstStyle/>
        <a:p>
          <a:endParaRPr lang="en-US" sz="1050" b="1">
            <a:latin typeface="Montserrat" panose="00000500000000000000" pitchFamily="2" charset="0"/>
          </a:endParaRPr>
        </a:p>
      </dgm:t>
    </dgm:pt>
    <dgm:pt modelId="{70CB9BEF-D802-45F3-9E90-CDFE28DFCCA5}">
      <dgm:prSet phldrT="[Text]" custT="1"/>
      <dgm:spPr>
        <a:solidFill>
          <a:srgbClr val="1E6083"/>
        </a:solidFill>
      </dgm:spPr>
      <dgm:t>
        <a:bodyPr/>
        <a:lstStyle/>
        <a:p>
          <a:r>
            <a:rPr lang="en-US" sz="1400" b="1" dirty="0">
              <a:latin typeface="Montserrat" panose="00000500000000000000" pitchFamily="2" charset="0"/>
            </a:rPr>
            <a:t>PD signs EC</a:t>
          </a:r>
        </a:p>
      </dgm:t>
    </dgm:pt>
    <dgm:pt modelId="{A5B1C86A-94CD-437E-AE89-26FC28784B57}" type="parTrans" cxnId="{A43ED3D5-B068-4479-82C0-E7DDA198C6ED}">
      <dgm:prSet/>
      <dgm:spPr/>
      <dgm:t>
        <a:bodyPr/>
        <a:lstStyle/>
        <a:p>
          <a:endParaRPr lang="en-US" sz="2000" b="1">
            <a:latin typeface="Montserrat" panose="00000500000000000000" pitchFamily="2" charset="0"/>
          </a:endParaRPr>
        </a:p>
      </dgm:t>
    </dgm:pt>
    <dgm:pt modelId="{EB1C4F6A-9A03-4038-BC70-D02D8E4F6186}" type="sibTrans" cxnId="{A43ED3D5-B068-4479-82C0-E7DDA198C6ED}">
      <dgm:prSet custT="1"/>
      <dgm:spPr/>
      <dgm:t>
        <a:bodyPr/>
        <a:lstStyle/>
        <a:p>
          <a:endParaRPr lang="en-US" sz="1050" b="1">
            <a:latin typeface="Montserrat" panose="00000500000000000000" pitchFamily="2" charset="0"/>
          </a:endParaRPr>
        </a:p>
      </dgm:t>
    </dgm:pt>
    <dgm:pt modelId="{DB0891DE-E220-4FD9-B5B0-0E98CFA67C09}">
      <dgm:prSet phldrT="[Text]" custT="1"/>
      <dgm:spPr>
        <a:solidFill>
          <a:srgbClr val="1E6083"/>
        </a:solidFill>
      </dgm:spPr>
      <dgm:t>
        <a:bodyPr/>
        <a:lstStyle/>
        <a:p>
          <a:r>
            <a:rPr lang="en-US" sz="1400" b="1" dirty="0">
              <a:latin typeface="Montserrat" panose="00000500000000000000" pitchFamily="2" charset="0"/>
            </a:rPr>
            <a:t>PD exits the scholar in the PDPDCS</a:t>
          </a:r>
        </a:p>
      </dgm:t>
    </dgm:pt>
    <dgm:pt modelId="{EE5921F1-2792-4977-9A5E-88FE826F8A49}" type="parTrans" cxnId="{7BB488B3-AC6B-4EC0-B25E-ED5B13E1F514}">
      <dgm:prSet/>
      <dgm:spPr/>
      <dgm:t>
        <a:bodyPr/>
        <a:lstStyle/>
        <a:p>
          <a:endParaRPr lang="en-US" sz="2000" b="1">
            <a:latin typeface="Montserrat" panose="00000500000000000000" pitchFamily="2" charset="0"/>
          </a:endParaRPr>
        </a:p>
      </dgm:t>
    </dgm:pt>
    <dgm:pt modelId="{EB969D6F-C99B-4E6F-8A81-5C6DD279CAEC}" type="sibTrans" cxnId="{7BB488B3-AC6B-4EC0-B25E-ED5B13E1F514}">
      <dgm:prSet/>
      <dgm:spPr/>
      <dgm:t>
        <a:bodyPr/>
        <a:lstStyle/>
        <a:p>
          <a:endParaRPr lang="en-US" sz="2000" b="1">
            <a:latin typeface="Montserrat" panose="00000500000000000000" pitchFamily="2" charset="0"/>
          </a:endParaRPr>
        </a:p>
      </dgm:t>
    </dgm:pt>
    <dgm:pt modelId="{7263E07F-A7B6-49E8-97DF-F5029090E0E6}">
      <dgm:prSet phldrT="[Text]" custT="1"/>
      <dgm:spPr>
        <a:solidFill>
          <a:srgbClr val="1E6083"/>
        </a:solidFill>
      </dgm:spPr>
      <dgm:t>
        <a:bodyPr/>
        <a:lstStyle/>
        <a:p>
          <a:r>
            <a:rPr lang="en-US" sz="1400" b="1" dirty="0">
              <a:latin typeface="Montserrat" panose="00000500000000000000" pitchFamily="2" charset="0"/>
            </a:rPr>
            <a:t>Scholar signs EC</a:t>
          </a:r>
        </a:p>
      </dgm:t>
    </dgm:pt>
    <dgm:pt modelId="{E470A148-4180-48AD-9B05-2102DEDFB640}" type="parTrans" cxnId="{D06C3D5E-EBC3-48C9-B0C8-70D850FC5B37}">
      <dgm:prSet/>
      <dgm:spPr/>
      <dgm:t>
        <a:bodyPr/>
        <a:lstStyle/>
        <a:p>
          <a:endParaRPr lang="en-US" sz="2000" b="1">
            <a:latin typeface="Montserrat" panose="00000500000000000000" pitchFamily="2" charset="0"/>
          </a:endParaRPr>
        </a:p>
      </dgm:t>
    </dgm:pt>
    <dgm:pt modelId="{F2F14514-84FE-4030-8B67-43FAD8BEBF99}" type="sibTrans" cxnId="{D06C3D5E-EBC3-48C9-B0C8-70D850FC5B37}">
      <dgm:prSet custT="1"/>
      <dgm:spPr/>
      <dgm:t>
        <a:bodyPr/>
        <a:lstStyle/>
        <a:p>
          <a:endParaRPr lang="en-US" sz="1050" b="1">
            <a:latin typeface="Montserrat" panose="00000500000000000000" pitchFamily="2" charset="0"/>
          </a:endParaRPr>
        </a:p>
      </dgm:t>
    </dgm:pt>
    <dgm:pt modelId="{480DE37D-6885-4D4A-AD67-89E9E4AE373F}" type="pres">
      <dgm:prSet presAssocID="{C221F0F8-2A0D-4B03-95AC-EBB34593BDDC}" presName="Name0" presStyleCnt="0">
        <dgm:presLayoutVars>
          <dgm:dir/>
          <dgm:resizeHandles val="exact"/>
        </dgm:presLayoutVars>
      </dgm:prSet>
      <dgm:spPr/>
    </dgm:pt>
    <dgm:pt modelId="{7811FC28-F0D3-47D9-A47A-2D3187AB44C8}" type="pres">
      <dgm:prSet presAssocID="{8E871A98-285C-4AE6-8C56-B3F8455FBD95}" presName="node" presStyleLbl="node1" presStyleIdx="0" presStyleCnt="6" custScaleX="157482" custScaleY="108733">
        <dgm:presLayoutVars>
          <dgm:bulletEnabled val="1"/>
        </dgm:presLayoutVars>
      </dgm:prSet>
      <dgm:spPr/>
    </dgm:pt>
    <dgm:pt modelId="{AFE35A6D-CB75-447E-8CAC-C1C09656E8D4}" type="pres">
      <dgm:prSet presAssocID="{F422B12A-73C3-4370-994D-44F0D76A1752}" presName="sibTrans" presStyleLbl="sibTrans2D1" presStyleIdx="0" presStyleCnt="5"/>
      <dgm:spPr/>
    </dgm:pt>
    <dgm:pt modelId="{979C6E05-C683-4AD9-9147-EF894FCE44A9}" type="pres">
      <dgm:prSet presAssocID="{F422B12A-73C3-4370-994D-44F0D76A1752}" presName="connectorText" presStyleLbl="sibTrans2D1" presStyleIdx="0" presStyleCnt="5"/>
      <dgm:spPr/>
    </dgm:pt>
    <dgm:pt modelId="{6ACCDDED-7350-4D66-A6B1-F73404F2B899}" type="pres">
      <dgm:prSet presAssocID="{01CF8147-7511-43EA-9961-242F7865DE31}" presName="node" presStyleLbl="node1" presStyleIdx="1" presStyleCnt="6" custScaleX="165915" custScaleY="108779">
        <dgm:presLayoutVars>
          <dgm:bulletEnabled val="1"/>
        </dgm:presLayoutVars>
      </dgm:prSet>
      <dgm:spPr/>
    </dgm:pt>
    <dgm:pt modelId="{9D51B942-A4CB-49D2-8ADE-22AB591A6322}" type="pres">
      <dgm:prSet presAssocID="{D626602A-B584-472C-88D5-BC05D0F3D2C6}" presName="sibTrans" presStyleLbl="sibTrans2D1" presStyleIdx="1" presStyleCnt="5"/>
      <dgm:spPr/>
    </dgm:pt>
    <dgm:pt modelId="{4DF484A0-AB3F-45E3-8284-6B082F7FF9B2}" type="pres">
      <dgm:prSet presAssocID="{D626602A-B584-472C-88D5-BC05D0F3D2C6}" presName="connectorText" presStyleLbl="sibTrans2D1" presStyleIdx="1" presStyleCnt="5"/>
      <dgm:spPr/>
    </dgm:pt>
    <dgm:pt modelId="{1B8273D5-E07E-4BB1-94A3-1BCE20A5527F}" type="pres">
      <dgm:prSet presAssocID="{6C3CAAE1-D61F-460F-B1BD-BF1413E86039}" presName="node" presStyleLbl="node1" presStyleIdx="2" presStyleCnt="6" custScaleX="114915" custScaleY="107171">
        <dgm:presLayoutVars>
          <dgm:bulletEnabled val="1"/>
        </dgm:presLayoutVars>
      </dgm:prSet>
      <dgm:spPr/>
    </dgm:pt>
    <dgm:pt modelId="{9B0C0428-DDE3-45E2-A686-D315EC2E5871}" type="pres">
      <dgm:prSet presAssocID="{5430CC52-87EA-4F0C-8A08-2C40B6C9B2A1}" presName="sibTrans" presStyleLbl="sibTrans2D1" presStyleIdx="2" presStyleCnt="5"/>
      <dgm:spPr/>
    </dgm:pt>
    <dgm:pt modelId="{7976FDDF-3D0F-4E14-A2AF-E70321602D08}" type="pres">
      <dgm:prSet presAssocID="{5430CC52-87EA-4F0C-8A08-2C40B6C9B2A1}" presName="connectorText" presStyleLbl="sibTrans2D1" presStyleIdx="2" presStyleCnt="5"/>
      <dgm:spPr/>
    </dgm:pt>
    <dgm:pt modelId="{50EB1EDA-F51B-4448-BB20-C2A3FD2FE51E}" type="pres">
      <dgm:prSet presAssocID="{7263E07F-A7B6-49E8-97DF-F5029090E0E6}" presName="node" presStyleLbl="node1" presStyleIdx="3" presStyleCnt="6" custScaleX="113269" custScaleY="109898">
        <dgm:presLayoutVars>
          <dgm:bulletEnabled val="1"/>
        </dgm:presLayoutVars>
      </dgm:prSet>
      <dgm:spPr/>
    </dgm:pt>
    <dgm:pt modelId="{5A9D6BF1-C241-4151-A876-9525EAF8D542}" type="pres">
      <dgm:prSet presAssocID="{F2F14514-84FE-4030-8B67-43FAD8BEBF99}" presName="sibTrans" presStyleLbl="sibTrans2D1" presStyleIdx="3" presStyleCnt="5"/>
      <dgm:spPr/>
    </dgm:pt>
    <dgm:pt modelId="{68193C5C-97E9-4A4F-9718-FD77E1997447}" type="pres">
      <dgm:prSet presAssocID="{F2F14514-84FE-4030-8B67-43FAD8BEBF99}" presName="connectorText" presStyleLbl="sibTrans2D1" presStyleIdx="3" presStyleCnt="5"/>
      <dgm:spPr/>
    </dgm:pt>
    <dgm:pt modelId="{F5941B44-2B04-474A-82D5-4260BF433973}" type="pres">
      <dgm:prSet presAssocID="{70CB9BEF-D802-45F3-9E90-CDFE28DFCCA5}" presName="node" presStyleLbl="node1" presStyleIdx="4" presStyleCnt="6" custScaleX="115186" custScaleY="108733">
        <dgm:presLayoutVars>
          <dgm:bulletEnabled val="1"/>
        </dgm:presLayoutVars>
      </dgm:prSet>
      <dgm:spPr/>
    </dgm:pt>
    <dgm:pt modelId="{D516E684-9500-4F60-A6BA-4EF1EE6C7BD8}" type="pres">
      <dgm:prSet presAssocID="{EB1C4F6A-9A03-4038-BC70-D02D8E4F6186}" presName="sibTrans" presStyleLbl="sibTrans2D1" presStyleIdx="4" presStyleCnt="5"/>
      <dgm:spPr/>
    </dgm:pt>
    <dgm:pt modelId="{D38F64C5-650E-4002-9598-852183154AC3}" type="pres">
      <dgm:prSet presAssocID="{EB1C4F6A-9A03-4038-BC70-D02D8E4F6186}" presName="connectorText" presStyleLbl="sibTrans2D1" presStyleIdx="4" presStyleCnt="5"/>
      <dgm:spPr/>
    </dgm:pt>
    <dgm:pt modelId="{D8CC181C-9AFA-408D-86CD-FD2E00AFE162}" type="pres">
      <dgm:prSet presAssocID="{DB0891DE-E220-4FD9-B5B0-0E98CFA67C09}" presName="node" presStyleLbl="node1" presStyleIdx="5" presStyleCnt="6" custScaleX="154136" custScaleY="108733">
        <dgm:presLayoutVars>
          <dgm:bulletEnabled val="1"/>
        </dgm:presLayoutVars>
      </dgm:prSet>
      <dgm:spPr/>
    </dgm:pt>
  </dgm:ptLst>
  <dgm:cxnLst>
    <dgm:cxn modelId="{75865609-C7C5-408A-8DAE-44850C593ECB}" type="presOf" srcId="{D626602A-B584-472C-88D5-BC05D0F3D2C6}" destId="{9D51B942-A4CB-49D2-8ADE-22AB591A6322}" srcOrd="0" destOrd="0" presId="urn:microsoft.com/office/officeart/2005/8/layout/process1"/>
    <dgm:cxn modelId="{40FD3C0E-2D2A-48CB-AD31-F506FCA21057}" srcId="{C221F0F8-2A0D-4B03-95AC-EBB34593BDDC}" destId="{8E871A98-285C-4AE6-8C56-B3F8455FBD95}" srcOrd="0" destOrd="0" parTransId="{2B00ADE5-A051-4647-BFE2-CAD4D7161E81}" sibTransId="{F422B12A-73C3-4370-994D-44F0D76A1752}"/>
    <dgm:cxn modelId="{9D43491D-3F7D-4A21-90B8-FA37454855E1}" type="presOf" srcId="{F2F14514-84FE-4030-8B67-43FAD8BEBF99}" destId="{68193C5C-97E9-4A4F-9718-FD77E1997447}" srcOrd="1" destOrd="0" presId="urn:microsoft.com/office/officeart/2005/8/layout/process1"/>
    <dgm:cxn modelId="{CA3EA01E-FD8C-4423-AAF2-3FDFA44FA609}" srcId="{C221F0F8-2A0D-4B03-95AC-EBB34593BDDC}" destId="{6C3CAAE1-D61F-460F-B1BD-BF1413E86039}" srcOrd="2" destOrd="0" parTransId="{EB2D880A-2321-439E-A55E-ABAFA3CBD2B8}" sibTransId="{5430CC52-87EA-4F0C-8A08-2C40B6C9B2A1}"/>
    <dgm:cxn modelId="{79D1A123-4AC7-4AA3-AAC5-2788521465BF}" type="presOf" srcId="{EB1C4F6A-9A03-4038-BC70-D02D8E4F6186}" destId="{D516E684-9500-4F60-A6BA-4EF1EE6C7BD8}" srcOrd="0" destOrd="0" presId="urn:microsoft.com/office/officeart/2005/8/layout/process1"/>
    <dgm:cxn modelId="{720EB436-80C8-4271-9508-4A7118ABA7F6}" type="presOf" srcId="{5430CC52-87EA-4F0C-8A08-2C40B6C9B2A1}" destId="{7976FDDF-3D0F-4E14-A2AF-E70321602D08}" srcOrd="1" destOrd="0" presId="urn:microsoft.com/office/officeart/2005/8/layout/process1"/>
    <dgm:cxn modelId="{0737A93C-359F-4C9D-AF61-25309A81AEF6}" type="presOf" srcId="{6C3CAAE1-D61F-460F-B1BD-BF1413E86039}" destId="{1B8273D5-E07E-4BB1-94A3-1BCE20A5527F}" srcOrd="0" destOrd="0" presId="urn:microsoft.com/office/officeart/2005/8/layout/process1"/>
    <dgm:cxn modelId="{D06C3D5E-EBC3-48C9-B0C8-70D850FC5B37}" srcId="{C221F0F8-2A0D-4B03-95AC-EBB34593BDDC}" destId="{7263E07F-A7B6-49E8-97DF-F5029090E0E6}" srcOrd="3" destOrd="0" parTransId="{E470A148-4180-48AD-9B05-2102DEDFB640}" sibTransId="{F2F14514-84FE-4030-8B67-43FAD8BEBF99}"/>
    <dgm:cxn modelId="{FEFAA44B-B1AF-4ABC-83D3-6E1A57500E86}" type="presOf" srcId="{7263E07F-A7B6-49E8-97DF-F5029090E0E6}" destId="{50EB1EDA-F51B-4448-BB20-C2A3FD2FE51E}" srcOrd="0" destOrd="0" presId="urn:microsoft.com/office/officeart/2005/8/layout/process1"/>
    <dgm:cxn modelId="{2B7FB26D-BFD1-47D2-AB1F-B070E5AF5750}" type="presOf" srcId="{EB1C4F6A-9A03-4038-BC70-D02D8E4F6186}" destId="{D38F64C5-650E-4002-9598-852183154AC3}" srcOrd="1" destOrd="0" presId="urn:microsoft.com/office/officeart/2005/8/layout/process1"/>
    <dgm:cxn modelId="{C449FF87-0798-46DF-823C-34CBC8B7C160}" type="presOf" srcId="{F422B12A-73C3-4370-994D-44F0D76A1752}" destId="{979C6E05-C683-4AD9-9147-EF894FCE44A9}" srcOrd="1" destOrd="0" presId="urn:microsoft.com/office/officeart/2005/8/layout/process1"/>
    <dgm:cxn modelId="{B800F495-0719-40B7-BC6A-A73A0333A045}" type="presOf" srcId="{5430CC52-87EA-4F0C-8A08-2C40B6C9B2A1}" destId="{9B0C0428-DDE3-45E2-A686-D315EC2E5871}" srcOrd="0" destOrd="0" presId="urn:microsoft.com/office/officeart/2005/8/layout/process1"/>
    <dgm:cxn modelId="{7D85F7A2-E839-417C-8FEF-C804386D0581}" srcId="{C221F0F8-2A0D-4B03-95AC-EBB34593BDDC}" destId="{01CF8147-7511-43EA-9961-242F7865DE31}" srcOrd="1" destOrd="0" parTransId="{6435402B-00B0-4FA2-9273-231EEE256C62}" sibTransId="{D626602A-B584-472C-88D5-BC05D0F3D2C6}"/>
    <dgm:cxn modelId="{68E08DB1-4243-4084-99A6-3238CAB46A61}" type="presOf" srcId="{F2F14514-84FE-4030-8B67-43FAD8BEBF99}" destId="{5A9D6BF1-C241-4151-A876-9525EAF8D542}" srcOrd="0" destOrd="0" presId="urn:microsoft.com/office/officeart/2005/8/layout/process1"/>
    <dgm:cxn modelId="{7BB488B3-AC6B-4EC0-B25E-ED5B13E1F514}" srcId="{C221F0F8-2A0D-4B03-95AC-EBB34593BDDC}" destId="{DB0891DE-E220-4FD9-B5B0-0E98CFA67C09}" srcOrd="5" destOrd="0" parTransId="{EE5921F1-2792-4977-9A5E-88FE826F8A49}" sibTransId="{EB969D6F-C99B-4E6F-8A81-5C6DD279CAEC}"/>
    <dgm:cxn modelId="{607950B9-12A5-4F60-9A69-FB33FCA6AD95}" type="presOf" srcId="{8E871A98-285C-4AE6-8C56-B3F8455FBD95}" destId="{7811FC28-F0D3-47D9-A47A-2D3187AB44C8}" srcOrd="0" destOrd="0" presId="urn:microsoft.com/office/officeart/2005/8/layout/process1"/>
    <dgm:cxn modelId="{8FAEB5D5-2FEF-4FF7-BE67-8FC4D1178D74}" type="presOf" srcId="{D626602A-B584-472C-88D5-BC05D0F3D2C6}" destId="{4DF484A0-AB3F-45E3-8284-6B082F7FF9B2}" srcOrd="1" destOrd="0" presId="urn:microsoft.com/office/officeart/2005/8/layout/process1"/>
    <dgm:cxn modelId="{A43ED3D5-B068-4479-82C0-E7DDA198C6ED}" srcId="{C221F0F8-2A0D-4B03-95AC-EBB34593BDDC}" destId="{70CB9BEF-D802-45F3-9E90-CDFE28DFCCA5}" srcOrd="4" destOrd="0" parTransId="{A5B1C86A-94CD-437E-AE89-26FC28784B57}" sibTransId="{EB1C4F6A-9A03-4038-BC70-D02D8E4F6186}"/>
    <dgm:cxn modelId="{940743DF-168E-45F6-8BE3-79E70E922BD1}" type="presOf" srcId="{70CB9BEF-D802-45F3-9E90-CDFE28DFCCA5}" destId="{F5941B44-2B04-474A-82D5-4260BF433973}" srcOrd="0" destOrd="0" presId="urn:microsoft.com/office/officeart/2005/8/layout/process1"/>
    <dgm:cxn modelId="{60E66EE4-F71C-483A-B03E-D52FC6AA10D6}" type="presOf" srcId="{01CF8147-7511-43EA-9961-242F7865DE31}" destId="{6ACCDDED-7350-4D66-A6B1-F73404F2B899}" srcOrd="0" destOrd="0" presId="urn:microsoft.com/office/officeart/2005/8/layout/process1"/>
    <dgm:cxn modelId="{8B46F9EE-5848-45E9-9FCD-A9113DC9124A}" type="presOf" srcId="{C221F0F8-2A0D-4B03-95AC-EBB34593BDDC}" destId="{480DE37D-6885-4D4A-AD67-89E9E4AE373F}" srcOrd="0" destOrd="0" presId="urn:microsoft.com/office/officeart/2005/8/layout/process1"/>
    <dgm:cxn modelId="{A6911FF1-304D-403F-92C7-EEE7A1DCCA66}" type="presOf" srcId="{DB0891DE-E220-4FD9-B5B0-0E98CFA67C09}" destId="{D8CC181C-9AFA-408D-86CD-FD2E00AFE162}" srcOrd="0" destOrd="0" presId="urn:microsoft.com/office/officeart/2005/8/layout/process1"/>
    <dgm:cxn modelId="{A1D08BFC-2A66-4DCB-8773-A3E9443AF070}" type="presOf" srcId="{F422B12A-73C3-4370-994D-44F0D76A1752}" destId="{AFE35A6D-CB75-447E-8CAC-C1C09656E8D4}" srcOrd="0" destOrd="0" presId="urn:microsoft.com/office/officeart/2005/8/layout/process1"/>
    <dgm:cxn modelId="{8DB7ABD8-B879-403D-96E9-617950B3815A}" type="presParOf" srcId="{480DE37D-6885-4D4A-AD67-89E9E4AE373F}" destId="{7811FC28-F0D3-47D9-A47A-2D3187AB44C8}" srcOrd="0" destOrd="0" presId="urn:microsoft.com/office/officeart/2005/8/layout/process1"/>
    <dgm:cxn modelId="{9F06D13A-9D72-4419-BD7B-01A428781284}" type="presParOf" srcId="{480DE37D-6885-4D4A-AD67-89E9E4AE373F}" destId="{AFE35A6D-CB75-447E-8CAC-C1C09656E8D4}" srcOrd="1" destOrd="0" presId="urn:microsoft.com/office/officeart/2005/8/layout/process1"/>
    <dgm:cxn modelId="{2F719F01-F93A-4F90-9904-D8CF4844F1E3}" type="presParOf" srcId="{AFE35A6D-CB75-447E-8CAC-C1C09656E8D4}" destId="{979C6E05-C683-4AD9-9147-EF894FCE44A9}" srcOrd="0" destOrd="0" presId="urn:microsoft.com/office/officeart/2005/8/layout/process1"/>
    <dgm:cxn modelId="{9962669B-84C7-4719-95EE-55F85BF662A1}" type="presParOf" srcId="{480DE37D-6885-4D4A-AD67-89E9E4AE373F}" destId="{6ACCDDED-7350-4D66-A6B1-F73404F2B899}" srcOrd="2" destOrd="0" presId="urn:microsoft.com/office/officeart/2005/8/layout/process1"/>
    <dgm:cxn modelId="{7A3F11D4-434B-4AB9-8A58-C1E8E7CDF7DF}" type="presParOf" srcId="{480DE37D-6885-4D4A-AD67-89E9E4AE373F}" destId="{9D51B942-A4CB-49D2-8ADE-22AB591A6322}" srcOrd="3" destOrd="0" presId="urn:microsoft.com/office/officeart/2005/8/layout/process1"/>
    <dgm:cxn modelId="{040BA526-A717-4181-A68D-F950BC589FA0}" type="presParOf" srcId="{9D51B942-A4CB-49D2-8ADE-22AB591A6322}" destId="{4DF484A0-AB3F-45E3-8284-6B082F7FF9B2}" srcOrd="0" destOrd="0" presId="urn:microsoft.com/office/officeart/2005/8/layout/process1"/>
    <dgm:cxn modelId="{C50B0C05-3344-44C4-90EB-BAFD9FC2740C}" type="presParOf" srcId="{480DE37D-6885-4D4A-AD67-89E9E4AE373F}" destId="{1B8273D5-E07E-4BB1-94A3-1BCE20A5527F}" srcOrd="4" destOrd="0" presId="urn:microsoft.com/office/officeart/2005/8/layout/process1"/>
    <dgm:cxn modelId="{878ECF9D-541F-4F9C-B2EB-6DE2BE1344B9}" type="presParOf" srcId="{480DE37D-6885-4D4A-AD67-89E9E4AE373F}" destId="{9B0C0428-DDE3-45E2-A686-D315EC2E5871}" srcOrd="5" destOrd="0" presId="urn:microsoft.com/office/officeart/2005/8/layout/process1"/>
    <dgm:cxn modelId="{9BB8112E-8906-4D7B-97B5-60DE61FD6EB3}" type="presParOf" srcId="{9B0C0428-DDE3-45E2-A686-D315EC2E5871}" destId="{7976FDDF-3D0F-4E14-A2AF-E70321602D08}" srcOrd="0" destOrd="0" presId="urn:microsoft.com/office/officeart/2005/8/layout/process1"/>
    <dgm:cxn modelId="{BD8DA860-789C-474C-8771-A18A5A8973B5}" type="presParOf" srcId="{480DE37D-6885-4D4A-AD67-89E9E4AE373F}" destId="{50EB1EDA-F51B-4448-BB20-C2A3FD2FE51E}" srcOrd="6" destOrd="0" presId="urn:microsoft.com/office/officeart/2005/8/layout/process1"/>
    <dgm:cxn modelId="{C059A7DE-DCC1-4585-A161-AF247BD0761E}" type="presParOf" srcId="{480DE37D-6885-4D4A-AD67-89E9E4AE373F}" destId="{5A9D6BF1-C241-4151-A876-9525EAF8D542}" srcOrd="7" destOrd="0" presId="urn:microsoft.com/office/officeart/2005/8/layout/process1"/>
    <dgm:cxn modelId="{87C1A7E8-4714-47B4-B0B2-1918591E576F}" type="presParOf" srcId="{5A9D6BF1-C241-4151-A876-9525EAF8D542}" destId="{68193C5C-97E9-4A4F-9718-FD77E1997447}" srcOrd="0" destOrd="0" presId="urn:microsoft.com/office/officeart/2005/8/layout/process1"/>
    <dgm:cxn modelId="{7FD8ED7B-3E49-4BDF-856C-BFE249EC9931}" type="presParOf" srcId="{480DE37D-6885-4D4A-AD67-89E9E4AE373F}" destId="{F5941B44-2B04-474A-82D5-4260BF433973}" srcOrd="8" destOrd="0" presId="urn:microsoft.com/office/officeart/2005/8/layout/process1"/>
    <dgm:cxn modelId="{E7449457-79F2-411E-9B34-10E8D1DC30B3}" type="presParOf" srcId="{480DE37D-6885-4D4A-AD67-89E9E4AE373F}" destId="{D516E684-9500-4F60-A6BA-4EF1EE6C7BD8}" srcOrd="9" destOrd="0" presId="urn:microsoft.com/office/officeart/2005/8/layout/process1"/>
    <dgm:cxn modelId="{57A9F0F7-BEB3-408C-9007-E589D6F60EA0}" type="presParOf" srcId="{D516E684-9500-4F60-A6BA-4EF1EE6C7BD8}" destId="{D38F64C5-650E-4002-9598-852183154AC3}" srcOrd="0" destOrd="0" presId="urn:microsoft.com/office/officeart/2005/8/layout/process1"/>
    <dgm:cxn modelId="{8802954D-1FAF-48D7-80AD-30E5ED7AC496}" type="presParOf" srcId="{480DE37D-6885-4D4A-AD67-89E9E4AE373F}" destId="{D8CC181C-9AFA-408D-86CD-FD2E00AFE162}"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5C309F-2FB1-4A2A-A07B-6EF073FA633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6F88A5-370F-482F-A8B0-89CF3EF294D7}">
      <dgm:prSet/>
      <dgm:spPr/>
      <dgm:t>
        <a:bodyPr/>
        <a:lstStyle/>
        <a:p>
          <a:r>
            <a:rPr lang="en-US" dirty="0">
              <a:latin typeface="Montserrat" panose="00000500000000000000" pitchFamily="2" charset="0"/>
            </a:rPr>
            <a:t>OSEP requires that scholars are in a pending status for no more than 30 days.</a:t>
          </a:r>
        </a:p>
      </dgm:t>
    </dgm:pt>
    <dgm:pt modelId="{F47B18E0-E4D1-4D8F-9383-10526B0A2A95}" type="parTrans" cxnId="{21647B53-01EB-4C45-82E1-CA46F9FD0ED3}">
      <dgm:prSet/>
      <dgm:spPr/>
      <dgm:t>
        <a:bodyPr/>
        <a:lstStyle/>
        <a:p>
          <a:endParaRPr lang="en-US"/>
        </a:p>
      </dgm:t>
    </dgm:pt>
    <dgm:pt modelId="{C4E1AFA9-1D5A-4462-A041-A13BFD31A4FC}" type="sibTrans" cxnId="{21647B53-01EB-4C45-82E1-CA46F9FD0ED3}">
      <dgm:prSet/>
      <dgm:spPr/>
      <dgm:t>
        <a:bodyPr/>
        <a:lstStyle/>
        <a:p>
          <a:endParaRPr lang="en-US"/>
        </a:p>
      </dgm:t>
    </dgm:pt>
    <dgm:pt modelId="{3CDA6AE8-5DF4-4370-86EA-A5D61BFB701D}">
      <dgm:prSet/>
      <dgm:spPr/>
      <dgm:t>
        <a:bodyPr/>
        <a:lstStyle/>
        <a:p>
          <a:r>
            <a:rPr lang="en-US" dirty="0">
              <a:latin typeface="Montserrat" panose="00000500000000000000" pitchFamily="2" charset="0"/>
            </a:rPr>
            <a:t>Help Desk staff will contact you and your Project Officer if your grant has scholars in a pending status at the end of each annual data collection period. </a:t>
          </a:r>
        </a:p>
      </dgm:t>
    </dgm:pt>
    <dgm:pt modelId="{8A203D97-9DE0-4296-B64A-D587F78188DF}" type="parTrans" cxnId="{C768E8D6-84C0-4B45-85EF-CAF0DD746489}">
      <dgm:prSet/>
      <dgm:spPr/>
      <dgm:t>
        <a:bodyPr/>
        <a:lstStyle/>
        <a:p>
          <a:endParaRPr lang="en-US"/>
        </a:p>
      </dgm:t>
    </dgm:pt>
    <dgm:pt modelId="{2877AD36-A276-41EC-8760-BBEA1184E240}" type="sibTrans" cxnId="{C768E8D6-84C0-4B45-85EF-CAF0DD746489}">
      <dgm:prSet/>
      <dgm:spPr/>
      <dgm:t>
        <a:bodyPr/>
        <a:lstStyle/>
        <a:p>
          <a:endParaRPr lang="en-US"/>
        </a:p>
      </dgm:t>
    </dgm:pt>
    <dgm:pt modelId="{9BEC0AD9-BEEA-413A-84AA-BD01051257E4}" type="pres">
      <dgm:prSet presAssocID="{145C309F-2FB1-4A2A-A07B-6EF073FA633C}" presName="hierChild1" presStyleCnt="0">
        <dgm:presLayoutVars>
          <dgm:chPref val="1"/>
          <dgm:dir/>
          <dgm:animOne val="branch"/>
          <dgm:animLvl val="lvl"/>
          <dgm:resizeHandles/>
        </dgm:presLayoutVars>
      </dgm:prSet>
      <dgm:spPr/>
    </dgm:pt>
    <dgm:pt modelId="{92EC0A49-C96C-4D24-84F8-D762DFC219F4}" type="pres">
      <dgm:prSet presAssocID="{4D6F88A5-370F-482F-A8B0-89CF3EF294D7}" presName="hierRoot1" presStyleCnt="0"/>
      <dgm:spPr/>
    </dgm:pt>
    <dgm:pt modelId="{02337C36-97F9-4845-9D6D-71C4187924F4}" type="pres">
      <dgm:prSet presAssocID="{4D6F88A5-370F-482F-A8B0-89CF3EF294D7}" presName="composite" presStyleCnt="0"/>
      <dgm:spPr/>
    </dgm:pt>
    <dgm:pt modelId="{EB22A3FE-45CE-44BB-90D4-C6F2338E4949}" type="pres">
      <dgm:prSet presAssocID="{4D6F88A5-370F-482F-A8B0-89CF3EF294D7}" presName="background" presStyleLbl="node0" presStyleIdx="0" presStyleCnt="2"/>
      <dgm:spPr/>
    </dgm:pt>
    <dgm:pt modelId="{A79B0FA9-FEBE-40A7-B8CC-77AAC2D238CA}" type="pres">
      <dgm:prSet presAssocID="{4D6F88A5-370F-482F-A8B0-89CF3EF294D7}" presName="text" presStyleLbl="fgAcc0" presStyleIdx="0" presStyleCnt="2" custScaleX="101397" custScaleY="125028" custLinFactNeighborX="5172" custLinFactNeighborY="-32358">
        <dgm:presLayoutVars>
          <dgm:chPref val="3"/>
        </dgm:presLayoutVars>
      </dgm:prSet>
      <dgm:spPr/>
    </dgm:pt>
    <dgm:pt modelId="{8674FE47-C6B1-4EF8-9027-980CF6B04A9F}" type="pres">
      <dgm:prSet presAssocID="{4D6F88A5-370F-482F-A8B0-89CF3EF294D7}" presName="hierChild2" presStyleCnt="0"/>
      <dgm:spPr/>
    </dgm:pt>
    <dgm:pt modelId="{6C3BA5B9-DE03-4DA5-9DFC-B9154442C4F3}" type="pres">
      <dgm:prSet presAssocID="{3CDA6AE8-5DF4-4370-86EA-A5D61BFB701D}" presName="hierRoot1" presStyleCnt="0"/>
      <dgm:spPr/>
    </dgm:pt>
    <dgm:pt modelId="{095EC9CB-CDB1-4833-8773-A3A2424A62BA}" type="pres">
      <dgm:prSet presAssocID="{3CDA6AE8-5DF4-4370-86EA-A5D61BFB701D}" presName="composite" presStyleCnt="0"/>
      <dgm:spPr/>
    </dgm:pt>
    <dgm:pt modelId="{172EDD9A-4118-4906-937A-9CC8FEA853B4}" type="pres">
      <dgm:prSet presAssocID="{3CDA6AE8-5DF4-4370-86EA-A5D61BFB701D}" presName="background" presStyleLbl="node0" presStyleIdx="1" presStyleCnt="2"/>
      <dgm:spPr/>
    </dgm:pt>
    <dgm:pt modelId="{8A970FDC-2BB7-4C51-BD5D-73AF247A86C5}" type="pres">
      <dgm:prSet presAssocID="{3CDA6AE8-5DF4-4370-86EA-A5D61BFB701D}" presName="text" presStyleLbl="fgAcc0" presStyleIdx="1" presStyleCnt="2" custScaleX="111563" custScaleY="123956" custLinFactNeighborX="-864" custLinFactNeighborY="6901">
        <dgm:presLayoutVars>
          <dgm:chPref val="3"/>
        </dgm:presLayoutVars>
      </dgm:prSet>
      <dgm:spPr/>
    </dgm:pt>
    <dgm:pt modelId="{D6C46757-72B8-4BA3-8F3B-2CFF3587F7DB}" type="pres">
      <dgm:prSet presAssocID="{3CDA6AE8-5DF4-4370-86EA-A5D61BFB701D}" presName="hierChild2" presStyleCnt="0"/>
      <dgm:spPr/>
    </dgm:pt>
  </dgm:ptLst>
  <dgm:cxnLst>
    <dgm:cxn modelId="{8CBC4C05-1340-43A3-9EF7-5081D2891AB8}" type="presOf" srcId="{4D6F88A5-370F-482F-A8B0-89CF3EF294D7}" destId="{A79B0FA9-FEBE-40A7-B8CC-77AAC2D238CA}" srcOrd="0" destOrd="0" presId="urn:microsoft.com/office/officeart/2005/8/layout/hierarchy1"/>
    <dgm:cxn modelId="{A1BC0672-B8E3-4BD7-AF05-EB73C0BFCC52}" type="presOf" srcId="{145C309F-2FB1-4A2A-A07B-6EF073FA633C}" destId="{9BEC0AD9-BEEA-413A-84AA-BD01051257E4}" srcOrd="0" destOrd="0" presId="urn:microsoft.com/office/officeart/2005/8/layout/hierarchy1"/>
    <dgm:cxn modelId="{21647B53-01EB-4C45-82E1-CA46F9FD0ED3}" srcId="{145C309F-2FB1-4A2A-A07B-6EF073FA633C}" destId="{4D6F88A5-370F-482F-A8B0-89CF3EF294D7}" srcOrd="0" destOrd="0" parTransId="{F47B18E0-E4D1-4D8F-9383-10526B0A2A95}" sibTransId="{C4E1AFA9-1D5A-4462-A041-A13BFD31A4FC}"/>
    <dgm:cxn modelId="{C768E8D6-84C0-4B45-85EF-CAF0DD746489}" srcId="{145C309F-2FB1-4A2A-A07B-6EF073FA633C}" destId="{3CDA6AE8-5DF4-4370-86EA-A5D61BFB701D}" srcOrd="1" destOrd="0" parTransId="{8A203D97-9DE0-4296-B64A-D587F78188DF}" sibTransId="{2877AD36-A276-41EC-8760-BBEA1184E240}"/>
    <dgm:cxn modelId="{4767C5F5-2218-4CAC-AD7B-A131DD5E81C4}" type="presOf" srcId="{3CDA6AE8-5DF4-4370-86EA-A5D61BFB701D}" destId="{8A970FDC-2BB7-4C51-BD5D-73AF247A86C5}" srcOrd="0" destOrd="0" presId="urn:microsoft.com/office/officeart/2005/8/layout/hierarchy1"/>
    <dgm:cxn modelId="{6493E7B8-47A6-48A0-A146-9AD4ACE99469}" type="presParOf" srcId="{9BEC0AD9-BEEA-413A-84AA-BD01051257E4}" destId="{92EC0A49-C96C-4D24-84F8-D762DFC219F4}" srcOrd="0" destOrd="0" presId="urn:microsoft.com/office/officeart/2005/8/layout/hierarchy1"/>
    <dgm:cxn modelId="{563A2323-26D5-4883-B07B-C1F99F44034A}" type="presParOf" srcId="{92EC0A49-C96C-4D24-84F8-D762DFC219F4}" destId="{02337C36-97F9-4845-9D6D-71C4187924F4}" srcOrd="0" destOrd="0" presId="urn:microsoft.com/office/officeart/2005/8/layout/hierarchy1"/>
    <dgm:cxn modelId="{28A0ADF8-E63E-4472-90A8-E99D732358B4}" type="presParOf" srcId="{02337C36-97F9-4845-9D6D-71C4187924F4}" destId="{EB22A3FE-45CE-44BB-90D4-C6F2338E4949}" srcOrd="0" destOrd="0" presId="urn:microsoft.com/office/officeart/2005/8/layout/hierarchy1"/>
    <dgm:cxn modelId="{FC8118CD-C0E0-4059-B86B-FD209C5C1B8B}" type="presParOf" srcId="{02337C36-97F9-4845-9D6D-71C4187924F4}" destId="{A79B0FA9-FEBE-40A7-B8CC-77AAC2D238CA}" srcOrd="1" destOrd="0" presId="urn:microsoft.com/office/officeart/2005/8/layout/hierarchy1"/>
    <dgm:cxn modelId="{44CD399C-6BA1-4173-ABDF-F22C39B43BAF}" type="presParOf" srcId="{92EC0A49-C96C-4D24-84F8-D762DFC219F4}" destId="{8674FE47-C6B1-4EF8-9027-980CF6B04A9F}" srcOrd="1" destOrd="0" presId="urn:microsoft.com/office/officeart/2005/8/layout/hierarchy1"/>
    <dgm:cxn modelId="{9993EC34-E40C-4E36-9295-AA1119A33049}" type="presParOf" srcId="{9BEC0AD9-BEEA-413A-84AA-BD01051257E4}" destId="{6C3BA5B9-DE03-4DA5-9DFC-B9154442C4F3}" srcOrd="1" destOrd="0" presId="urn:microsoft.com/office/officeart/2005/8/layout/hierarchy1"/>
    <dgm:cxn modelId="{59BCED2C-D944-430F-926D-88BA13625608}" type="presParOf" srcId="{6C3BA5B9-DE03-4DA5-9DFC-B9154442C4F3}" destId="{095EC9CB-CDB1-4833-8773-A3A2424A62BA}" srcOrd="0" destOrd="0" presId="urn:microsoft.com/office/officeart/2005/8/layout/hierarchy1"/>
    <dgm:cxn modelId="{FD676181-E3C2-4C1A-85F4-DDC7254CC7FB}" type="presParOf" srcId="{095EC9CB-CDB1-4833-8773-A3A2424A62BA}" destId="{172EDD9A-4118-4906-937A-9CC8FEA853B4}" srcOrd="0" destOrd="0" presId="urn:microsoft.com/office/officeart/2005/8/layout/hierarchy1"/>
    <dgm:cxn modelId="{9BCD0CA8-76F2-4535-B621-CD3D63E11A62}" type="presParOf" srcId="{095EC9CB-CDB1-4833-8773-A3A2424A62BA}" destId="{8A970FDC-2BB7-4C51-BD5D-73AF247A86C5}" srcOrd="1" destOrd="0" presId="urn:microsoft.com/office/officeart/2005/8/layout/hierarchy1"/>
    <dgm:cxn modelId="{D04A1334-7CA2-4819-88B0-EE906337220C}" type="presParOf" srcId="{6C3BA5B9-DE03-4DA5-9DFC-B9154442C4F3}" destId="{D6C46757-72B8-4BA3-8F3B-2CFF3587F7D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94BD8D-7DAB-45FE-A08E-C248144EB2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220290-C217-4380-8442-702F12899D63}">
      <dgm:prSet/>
      <dgm:spPr/>
      <dgm:t>
        <a:bodyPr/>
        <a:lstStyle/>
        <a:p>
          <a:r>
            <a:rPr lang="en-US" dirty="0">
              <a:latin typeface="Montserrat" panose="00000500000000000000" pitchFamily="2" charset="0"/>
            </a:rPr>
            <a:t>PDPDCS staff must notify the Department’s Education Security Operation Center (EDSOC), document the incident, and expunge the file or email from the servers</a:t>
          </a:r>
        </a:p>
      </dgm:t>
    </dgm:pt>
    <dgm:pt modelId="{A0CEA5FD-351B-41B1-B797-7CD6A0C95986}" type="parTrans" cxnId="{D2D84541-B5F5-422E-98A8-8F3E4A8E74BC}">
      <dgm:prSet/>
      <dgm:spPr/>
      <dgm:t>
        <a:bodyPr/>
        <a:lstStyle/>
        <a:p>
          <a:endParaRPr lang="en-US"/>
        </a:p>
      </dgm:t>
    </dgm:pt>
    <dgm:pt modelId="{2EB04EE3-20B0-40A3-9617-AF15D685A004}" type="sibTrans" cxnId="{D2D84541-B5F5-422E-98A8-8F3E4A8E74BC}">
      <dgm:prSet/>
      <dgm:spPr/>
      <dgm:t>
        <a:bodyPr/>
        <a:lstStyle/>
        <a:p>
          <a:endParaRPr lang="en-US"/>
        </a:p>
      </dgm:t>
    </dgm:pt>
    <dgm:pt modelId="{B1D99D68-78A0-4027-9668-2D63F4DDB96F}">
      <dgm:prSet/>
      <dgm:spPr>
        <a:solidFill>
          <a:srgbClr val="637D8E"/>
        </a:solidFill>
      </dgm:spPr>
      <dgm:t>
        <a:bodyPr/>
        <a:lstStyle/>
        <a:p>
          <a:r>
            <a:rPr lang="en-US" dirty="0">
              <a:latin typeface="Montserrat" panose="00000500000000000000" pitchFamily="2" charset="0"/>
            </a:rPr>
            <a:t>Additional interviews, investigations, and mitigation strategies may be necessary</a:t>
          </a:r>
        </a:p>
      </dgm:t>
    </dgm:pt>
    <dgm:pt modelId="{4BD682BE-8B92-482B-B04A-A163561801D1}" type="parTrans" cxnId="{3595F292-EE47-4804-9D4B-51D0C595D641}">
      <dgm:prSet/>
      <dgm:spPr/>
      <dgm:t>
        <a:bodyPr/>
        <a:lstStyle/>
        <a:p>
          <a:endParaRPr lang="en-US"/>
        </a:p>
      </dgm:t>
    </dgm:pt>
    <dgm:pt modelId="{341C5B77-6B34-4CED-B837-055056571D52}" type="sibTrans" cxnId="{3595F292-EE47-4804-9D4B-51D0C595D641}">
      <dgm:prSet/>
      <dgm:spPr/>
      <dgm:t>
        <a:bodyPr/>
        <a:lstStyle/>
        <a:p>
          <a:endParaRPr lang="en-US"/>
        </a:p>
      </dgm:t>
    </dgm:pt>
    <dgm:pt modelId="{6F35AEFE-55B5-4DBF-8F40-6139BC76528B}">
      <dgm:prSet/>
      <dgm:spPr>
        <a:solidFill>
          <a:srgbClr val="294A7C"/>
        </a:solidFill>
      </dgm:spPr>
      <dgm:t>
        <a:bodyPr/>
        <a:lstStyle/>
        <a:p>
          <a:r>
            <a:rPr lang="en-US" dirty="0">
              <a:latin typeface="Montserrat" panose="00000500000000000000" pitchFamily="2" charset="0"/>
            </a:rPr>
            <a:t>PDPDCS Staff must review all other scholar records and documentation associated with the grantee</a:t>
          </a:r>
        </a:p>
      </dgm:t>
    </dgm:pt>
    <dgm:pt modelId="{696208EC-B357-46AF-9D6C-AB1CB5685EB3}" type="parTrans" cxnId="{CBC7E9BA-4FFA-4E87-A8B7-30815542DA7F}">
      <dgm:prSet/>
      <dgm:spPr/>
      <dgm:t>
        <a:bodyPr/>
        <a:lstStyle/>
        <a:p>
          <a:endParaRPr lang="en-US"/>
        </a:p>
      </dgm:t>
    </dgm:pt>
    <dgm:pt modelId="{E006E4D4-CF19-4932-9833-69933B936DDD}" type="sibTrans" cxnId="{CBC7E9BA-4FFA-4E87-A8B7-30815542DA7F}">
      <dgm:prSet/>
      <dgm:spPr/>
      <dgm:t>
        <a:bodyPr/>
        <a:lstStyle/>
        <a:p>
          <a:endParaRPr lang="en-US"/>
        </a:p>
      </dgm:t>
    </dgm:pt>
    <dgm:pt modelId="{C91B8AEB-62D1-4E34-87EB-2C6DA021DE6D}" type="pres">
      <dgm:prSet presAssocID="{C494BD8D-7DAB-45FE-A08E-C248144EB261}" presName="linear" presStyleCnt="0">
        <dgm:presLayoutVars>
          <dgm:animLvl val="lvl"/>
          <dgm:resizeHandles val="exact"/>
        </dgm:presLayoutVars>
      </dgm:prSet>
      <dgm:spPr/>
    </dgm:pt>
    <dgm:pt modelId="{92167E99-D365-4EDA-8E4F-F43A861C5C42}" type="pres">
      <dgm:prSet presAssocID="{C1220290-C217-4380-8442-702F12899D63}" presName="parentText" presStyleLbl="node1" presStyleIdx="0" presStyleCnt="3">
        <dgm:presLayoutVars>
          <dgm:chMax val="0"/>
          <dgm:bulletEnabled val="1"/>
        </dgm:presLayoutVars>
      </dgm:prSet>
      <dgm:spPr/>
    </dgm:pt>
    <dgm:pt modelId="{BDE1173A-63AA-4AAC-A21A-D7BB70EA027E}" type="pres">
      <dgm:prSet presAssocID="{2EB04EE3-20B0-40A3-9617-AF15D685A004}" presName="spacer" presStyleCnt="0"/>
      <dgm:spPr/>
    </dgm:pt>
    <dgm:pt modelId="{62C986B0-C37D-409F-AC6B-0E9AE0812E7A}" type="pres">
      <dgm:prSet presAssocID="{B1D99D68-78A0-4027-9668-2D63F4DDB96F}" presName="parentText" presStyleLbl="node1" presStyleIdx="1" presStyleCnt="3">
        <dgm:presLayoutVars>
          <dgm:chMax val="0"/>
          <dgm:bulletEnabled val="1"/>
        </dgm:presLayoutVars>
      </dgm:prSet>
      <dgm:spPr/>
    </dgm:pt>
    <dgm:pt modelId="{44A974B7-6C3D-41AB-9870-28A92BA1F538}" type="pres">
      <dgm:prSet presAssocID="{341C5B77-6B34-4CED-B837-055056571D52}" presName="spacer" presStyleCnt="0"/>
      <dgm:spPr/>
    </dgm:pt>
    <dgm:pt modelId="{C4CD57F3-5872-4383-AE23-978BCC228097}" type="pres">
      <dgm:prSet presAssocID="{6F35AEFE-55B5-4DBF-8F40-6139BC76528B}" presName="parentText" presStyleLbl="node1" presStyleIdx="2" presStyleCnt="3">
        <dgm:presLayoutVars>
          <dgm:chMax val="0"/>
          <dgm:bulletEnabled val="1"/>
        </dgm:presLayoutVars>
      </dgm:prSet>
      <dgm:spPr/>
    </dgm:pt>
  </dgm:ptLst>
  <dgm:cxnLst>
    <dgm:cxn modelId="{8CC00817-91A0-45FE-A1CC-8D708DEBF0C7}" type="presOf" srcId="{6F35AEFE-55B5-4DBF-8F40-6139BC76528B}" destId="{C4CD57F3-5872-4383-AE23-978BCC228097}" srcOrd="0" destOrd="0" presId="urn:microsoft.com/office/officeart/2005/8/layout/vList2"/>
    <dgm:cxn modelId="{D2D84541-B5F5-422E-98A8-8F3E4A8E74BC}" srcId="{C494BD8D-7DAB-45FE-A08E-C248144EB261}" destId="{C1220290-C217-4380-8442-702F12899D63}" srcOrd="0" destOrd="0" parTransId="{A0CEA5FD-351B-41B1-B797-7CD6A0C95986}" sibTransId="{2EB04EE3-20B0-40A3-9617-AF15D685A004}"/>
    <dgm:cxn modelId="{3595F292-EE47-4804-9D4B-51D0C595D641}" srcId="{C494BD8D-7DAB-45FE-A08E-C248144EB261}" destId="{B1D99D68-78A0-4027-9668-2D63F4DDB96F}" srcOrd="1" destOrd="0" parTransId="{4BD682BE-8B92-482B-B04A-A163561801D1}" sibTransId="{341C5B77-6B34-4CED-B837-055056571D52}"/>
    <dgm:cxn modelId="{F49C9499-3574-43C4-B901-875CD78B50ED}" type="presOf" srcId="{C1220290-C217-4380-8442-702F12899D63}" destId="{92167E99-D365-4EDA-8E4F-F43A861C5C42}" srcOrd="0" destOrd="0" presId="urn:microsoft.com/office/officeart/2005/8/layout/vList2"/>
    <dgm:cxn modelId="{CBC7E9BA-4FFA-4E87-A8B7-30815542DA7F}" srcId="{C494BD8D-7DAB-45FE-A08E-C248144EB261}" destId="{6F35AEFE-55B5-4DBF-8F40-6139BC76528B}" srcOrd="2" destOrd="0" parTransId="{696208EC-B357-46AF-9D6C-AB1CB5685EB3}" sibTransId="{E006E4D4-CF19-4932-9833-69933B936DDD}"/>
    <dgm:cxn modelId="{E93049E3-1456-4591-BE6C-0872ABC33235}" type="presOf" srcId="{C494BD8D-7DAB-45FE-A08E-C248144EB261}" destId="{C91B8AEB-62D1-4E34-87EB-2C6DA021DE6D}" srcOrd="0" destOrd="0" presId="urn:microsoft.com/office/officeart/2005/8/layout/vList2"/>
    <dgm:cxn modelId="{ECB9EBEE-B5BD-4B8B-B9F2-9C492D681A28}" type="presOf" srcId="{B1D99D68-78A0-4027-9668-2D63F4DDB96F}" destId="{62C986B0-C37D-409F-AC6B-0E9AE0812E7A}" srcOrd="0" destOrd="0" presId="urn:microsoft.com/office/officeart/2005/8/layout/vList2"/>
    <dgm:cxn modelId="{59354DE8-4A64-4DDB-9D02-7F6245BE33B0}" type="presParOf" srcId="{C91B8AEB-62D1-4E34-87EB-2C6DA021DE6D}" destId="{92167E99-D365-4EDA-8E4F-F43A861C5C42}" srcOrd="0" destOrd="0" presId="urn:microsoft.com/office/officeart/2005/8/layout/vList2"/>
    <dgm:cxn modelId="{1A18DFB5-47C2-4E54-9F9A-065BC85CAD52}" type="presParOf" srcId="{C91B8AEB-62D1-4E34-87EB-2C6DA021DE6D}" destId="{BDE1173A-63AA-4AAC-A21A-D7BB70EA027E}" srcOrd="1" destOrd="0" presId="urn:microsoft.com/office/officeart/2005/8/layout/vList2"/>
    <dgm:cxn modelId="{4774EF92-328D-4A1F-B3DF-F05A3593A611}" type="presParOf" srcId="{C91B8AEB-62D1-4E34-87EB-2C6DA021DE6D}" destId="{62C986B0-C37D-409F-AC6B-0E9AE0812E7A}" srcOrd="2" destOrd="0" presId="urn:microsoft.com/office/officeart/2005/8/layout/vList2"/>
    <dgm:cxn modelId="{E4A2F6E5-AAD1-41CE-B701-3F4F73464F59}" type="presParOf" srcId="{C91B8AEB-62D1-4E34-87EB-2C6DA021DE6D}" destId="{44A974B7-6C3D-41AB-9870-28A92BA1F538}" srcOrd="3" destOrd="0" presId="urn:microsoft.com/office/officeart/2005/8/layout/vList2"/>
    <dgm:cxn modelId="{8905AABB-712B-4DFC-B7C5-62B3DCC23A36}" type="presParOf" srcId="{C91B8AEB-62D1-4E34-87EB-2C6DA021DE6D}" destId="{C4CD57F3-5872-4383-AE23-978BCC2280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957448-F941-4E1B-8AAF-63C723C160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7706CF0-276C-4680-B44A-41F4515E60A0}">
      <dgm:prSet/>
      <dgm:spPr/>
      <dgm:t>
        <a:bodyPr/>
        <a:lstStyle/>
        <a:p>
          <a:pPr>
            <a:lnSpc>
              <a:spcPct val="100000"/>
            </a:lnSpc>
          </a:pPr>
          <a:r>
            <a:rPr lang="en-US" dirty="0">
              <a:latin typeface="Montserrat" panose="00000500000000000000" pitchFamily="2" charset="0"/>
            </a:rPr>
            <a:t>Always encrypt files being sent by email, including to the PDPDCS Help Desk.</a:t>
          </a:r>
        </a:p>
      </dgm:t>
    </dgm:pt>
    <dgm:pt modelId="{139FFC95-4C71-472B-95A0-7B4488EAD067}" type="parTrans" cxnId="{E9816199-D37B-4357-8C5A-58B59F08C2A3}">
      <dgm:prSet/>
      <dgm:spPr/>
      <dgm:t>
        <a:bodyPr/>
        <a:lstStyle/>
        <a:p>
          <a:endParaRPr lang="en-US"/>
        </a:p>
      </dgm:t>
    </dgm:pt>
    <dgm:pt modelId="{74DEDE3E-7B3D-49BD-AA8E-17388C2A71C1}" type="sibTrans" cxnId="{E9816199-D37B-4357-8C5A-58B59F08C2A3}">
      <dgm:prSet/>
      <dgm:spPr/>
      <dgm:t>
        <a:bodyPr/>
        <a:lstStyle/>
        <a:p>
          <a:endParaRPr lang="en-US"/>
        </a:p>
      </dgm:t>
    </dgm:pt>
    <dgm:pt modelId="{180B8A1C-9F01-404B-B407-E11780859976}">
      <dgm:prSet/>
      <dgm:spPr/>
      <dgm:t>
        <a:bodyPr/>
        <a:lstStyle/>
        <a:p>
          <a:pPr>
            <a:lnSpc>
              <a:spcPct val="100000"/>
            </a:lnSpc>
          </a:pPr>
          <a:r>
            <a:rPr lang="en-US" dirty="0">
              <a:latin typeface="Montserrat" panose="00000500000000000000" pitchFamily="2" charset="0"/>
            </a:rPr>
            <a:t>Use the digital Pre-Scholarship Agreements and Exit Certifications to avoid uploading a document to the wrong scholar record. </a:t>
          </a:r>
        </a:p>
      </dgm:t>
    </dgm:pt>
    <dgm:pt modelId="{7EDF674A-315F-491E-BD4E-A85B0457A49A}" type="parTrans" cxnId="{F2AA1BF7-DA89-45A0-9C16-40A2E9C450CF}">
      <dgm:prSet/>
      <dgm:spPr/>
      <dgm:t>
        <a:bodyPr/>
        <a:lstStyle/>
        <a:p>
          <a:endParaRPr lang="en-US"/>
        </a:p>
      </dgm:t>
    </dgm:pt>
    <dgm:pt modelId="{4E50BF1C-6D6A-4A0D-89EC-8C2E8BADD9EF}" type="sibTrans" cxnId="{F2AA1BF7-DA89-45A0-9C16-40A2E9C450CF}">
      <dgm:prSet/>
      <dgm:spPr/>
      <dgm:t>
        <a:bodyPr/>
        <a:lstStyle/>
        <a:p>
          <a:endParaRPr lang="en-US"/>
        </a:p>
      </dgm:t>
    </dgm:pt>
    <dgm:pt modelId="{EDCD4E22-3284-4D92-9B52-04E815BC33A9}">
      <dgm:prSet/>
      <dgm:spPr/>
      <dgm:t>
        <a:bodyPr/>
        <a:lstStyle/>
        <a:p>
          <a:pPr>
            <a:lnSpc>
              <a:spcPct val="100000"/>
            </a:lnSpc>
          </a:pPr>
          <a:r>
            <a:rPr lang="en-US" dirty="0">
              <a:latin typeface="Montserrat" panose="00000500000000000000" pitchFamily="2" charset="0"/>
            </a:rPr>
            <a:t>Implement a file naming convention to track files associated with each scholar’s record: PSA_J_DOE.pdf</a:t>
          </a:r>
          <a:r>
            <a:rPr lang="en-US" dirty="0"/>
            <a:t>.</a:t>
          </a:r>
        </a:p>
      </dgm:t>
    </dgm:pt>
    <dgm:pt modelId="{D25CCF45-9CD2-4428-A45F-538024B6951A}" type="parTrans" cxnId="{C9DB1ACE-1434-401A-B4EC-16E9FFDA542F}">
      <dgm:prSet/>
      <dgm:spPr/>
      <dgm:t>
        <a:bodyPr/>
        <a:lstStyle/>
        <a:p>
          <a:endParaRPr lang="en-US"/>
        </a:p>
      </dgm:t>
    </dgm:pt>
    <dgm:pt modelId="{9174716C-4BB7-440D-ABAE-E6ADAE9171D2}" type="sibTrans" cxnId="{C9DB1ACE-1434-401A-B4EC-16E9FFDA542F}">
      <dgm:prSet/>
      <dgm:spPr/>
      <dgm:t>
        <a:bodyPr/>
        <a:lstStyle/>
        <a:p>
          <a:endParaRPr lang="en-US"/>
        </a:p>
      </dgm:t>
    </dgm:pt>
    <dgm:pt modelId="{2570E75F-F551-4890-8BB3-170A59A01996}" type="pres">
      <dgm:prSet presAssocID="{73957448-F941-4E1B-8AAF-63C723C160A5}" presName="root" presStyleCnt="0">
        <dgm:presLayoutVars>
          <dgm:dir/>
          <dgm:resizeHandles val="exact"/>
        </dgm:presLayoutVars>
      </dgm:prSet>
      <dgm:spPr/>
    </dgm:pt>
    <dgm:pt modelId="{AD6A4860-2CB9-41AB-8214-304A74B5D086}" type="pres">
      <dgm:prSet presAssocID="{E7706CF0-276C-4680-B44A-41F4515E60A0}" presName="compNode" presStyleCnt="0"/>
      <dgm:spPr/>
    </dgm:pt>
    <dgm:pt modelId="{CE46D280-5858-4254-9055-632B40E45C8C}" type="pres">
      <dgm:prSet presAssocID="{E7706CF0-276C-4680-B44A-41F4515E60A0}" presName="bgRect" presStyleLbl="bgShp" presStyleIdx="0" presStyleCnt="3"/>
      <dgm:spPr/>
    </dgm:pt>
    <dgm:pt modelId="{A6738920-8576-4DCA-9D4B-6F4823BD26C6}" type="pres">
      <dgm:prSet presAssocID="{E7706CF0-276C-4680-B44A-41F4515E60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nvelope"/>
        </a:ext>
      </dgm:extLst>
    </dgm:pt>
    <dgm:pt modelId="{F6A51065-C6A5-4875-9482-22C9C725FAFD}" type="pres">
      <dgm:prSet presAssocID="{E7706CF0-276C-4680-B44A-41F4515E60A0}" presName="spaceRect" presStyleCnt="0"/>
      <dgm:spPr/>
    </dgm:pt>
    <dgm:pt modelId="{93A8808C-BBA3-4FBC-A3FA-9849EFAFE593}" type="pres">
      <dgm:prSet presAssocID="{E7706CF0-276C-4680-B44A-41F4515E60A0}" presName="parTx" presStyleLbl="revTx" presStyleIdx="0" presStyleCnt="3">
        <dgm:presLayoutVars>
          <dgm:chMax val="0"/>
          <dgm:chPref val="0"/>
        </dgm:presLayoutVars>
      </dgm:prSet>
      <dgm:spPr/>
    </dgm:pt>
    <dgm:pt modelId="{497794A1-4266-421A-A291-B207454C4F84}" type="pres">
      <dgm:prSet presAssocID="{74DEDE3E-7B3D-49BD-AA8E-17388C2A71C1}" presName="sibTrans" presStyleCnt="0"/>
      <dgm:spPr/>
    </dgm:pt>
    <dgm:pt modelId="{DF653624-550F-42DD-A103-B86DE9DA7F64}" type="pres">
      <dgm:prSet presAssocID="{180B8A1C-9F01-404B-B407-E11780859976}" presName="compNode" presStyleCnt="0"/>
      <dgm:spPr/>
    </dgm:pt>
    <dgm:pt modelId="{D9A3FC20-A56F-468C-8613-3587575247B5}" type="pres">
      <dgm:prSet presAssocID="{180B8A1C-9F01-404B-B407-E11780859976}" presName="bgRect" presStyleLbl="bgShp" presStyleIdx="1" presStyleCnt="3"/>
      <dgm:spPr/>
    </dgm:pt>
    <dgm:pt modelId="{C315B04A-ED6E-417B-A75C-DB21F246C303}" type="pres">
      <dgm:prSet presAssocID="{180B8A1C-9F01-404B-B407-E117808599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1AC0199D-23ED-42AE-BCEC-23B64614DD4E}" type="pres">
      <dgm:prSet presAssocID="{180B8A1C-9F01-404B-B407-E11780859976}" presName="spaceRect" presStyleCnt="0"/>
      <dgm:spPr/>
    </dgm:pt>
    <dgm:pt modelId="{202FA66C-01F6-46B1-AB2B-8FAE40AA55DB}" type="pres">
      <dgm:prSet presAssocID="{180B8A1C-9F01-404B-B407-E11780859976}" presName="parTx" presStyleLbl="revTx" presStyleIdx="1" presStyleCnt="3">
        <dgm:presLayoutVars>
          <dgm:chMax val="0"/>
          <dgm:chPref val="0"/>
        </dgm:presLayoutVars>
      </dgm:prSet>
      <dgm:spPr/>
    </dgm:pt>
    <dgm:pt modelId="{BDE52D84-B7F0-431A-B7B4-DC9A34CEC985}" type="pres">
      <dgm:prSet presAssocID="{4E50BF1C-6D6A-4A0D-89EC-8C2E8BADD9EF}" presName="sibTrans" presStyleCnt="0"/>
      <dgm:spPr/>
    </dgm:pt>
    <dgm:pt modelId="{651D131D-B048-4624-8B12-917AE873CB56}" type="pres">
      <dgm:prSet presAssocID="{EDCD4E22-3284-4D92-9B52-04E815BC33A9}" presName="compNode" presStyleCnt="0"/>
      <dgm:spPr/>
    </dgm:pt>
    <dgm:pt modelId="{84761C27-2494-47B9-A4A0-5DF21F984084}" type="pres">
      <dgm:prSet presAssocID="{EDCD4E22-3284-4D92-9B52-04E815BC33A9}" presName="bgRect" presStyleLbl="bgShp" presStyleIdx="2" presStyleCnt="3" custLinFactNeighborX="-1802" custLinFactNeighborY="-829"/>
      <dgm:spPr/>
    </dgm:pt>
    <dgm:pt modelId="{CC0C86B8-137B-445A-9FCD-078F1835E0F8}" type="pres">
      <dgm:prSet presAssocID="{EDCD4E22-3284-4D92-9B52-04E815BC33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CCE38FDB-5C7C-4731-86CA-1E939317381D}" type="pres">
      <dgm:prSet presAssocID="{EDCD4E22-3284-4D92-9B52-04E815BC33A9}" presName="spaceRect" presStyleCnt="0"/>
      <dgm:spPr/>
    </dgm:pt>
    <dgm:pt modelId="{3D66135C-27C1-4842-8EAA-9D2C5C9991BD}" type="pres">
      <dgm:prSet presAssocID="{EDCD4E22-3284-4D92-9B52-04E815BC33A9}" presName="parTx" presStyleLbl="revTx" presStyleIdx="2" presStyleCnt="3">
        <dgm:presLayoutVars>
          <dgm:chMax val="0"/>
          <dgm:chPref val="0"/>
        </dgm:presLayoutVars>
      </dgm:prSet>
      <dgm:spPr/>
    </dgm:pt>
  </dgm:ptLst>
  <dgm:cxnLst>
    <dgm:cxn modelId="{3F7F483D-E41B-4E04-BE38-95C4B7BA0847}" type="presOf" srcId="{EDCD4E22-3284-4D92-9B52-04E815BC33A9}" destId="{3D66135C-27C1-4842-8EAA-9D2C5C9991BD}" srcOrd="0" destOrd="0" presId="urn:microsoft.com/office/officeart/2018/2/layout/IconVerticalSolidList"/>
    <dgm:cxn modelId="{84233C78-E6F4-40FA-A449-041049E2F266}" type="presOf" srcId="{180B8A1C-9F01-404B-B407-E11780859976}" destId="{202FA66C-01F6-46B1-AB2B-8FAE40AA55DB}" srcOrd="0" destOrd="0" presId="urn:microsoft.com/office/officeart/2018/2/layout/IconVerticalSolidList"/>
    <dgm:cxn modelId="{7AA8118A-2264-47C5-A01D-EAF372D5B646}" type="presOf" srcId="{E7706CF0-276C-4680-B44A-41F4515E60A0}" destId="{93A8808C-BBA3-4FBC-A3FA-9849EFAFE593}" srcOrd="0" destOrd="0" presId="urn:microsoft.com/office/officeart/2018/2/layout/IconVerticalSolidList"/>
    <dgm:cxn modelId="{E9816199-D37B-4357-8C5A-58B59F08C2A3}" srcId="{73957448-F941-4E1B-8AAF-63C723C160A5}" destId="{E7706CF0-276C-4680-B44A-41F4515E60A0}" srcOrd="0" destOrd="0" parTransId="{139FFC95-4C71-472B-95A0-7B4488EAD067}" sibTransId="{74DEDE3E-7B3D-49BD-AA8E-17388C2A71C1}"/>
    <dgm:cxn modelId="{C9DB1ACE-1434-401A-B4EC-16E9FFDA542F}" srcId="{73957448-F941-4E1B-8AAF-63C723C160A5}" destId="{EDCD4E22-3284-4D92-9B52-04E815BC33A9}" srcOrd="2" destOrd="0" parTransId="{D25CCF45-9CD2-4428-A45F-538024B6951A}" sibTransId="{9174716C-4BB7-440D-ABAE-E6ADAE9171D2}"/>
    <dgm:cxn modelId="{F2AA1BF7-DA89-45A0-9C16-40A2E9C450CF}" srcId="{73957448-F941-4E1B-8AAF-63C723C160A5}" destId="{180B8A1C-9F01-404B-B407-E11780859976}" srcOrd="1" destOrd="0" parTransId="{7EDF674A-315F-491E-BD4E-A85B0457A49A}" sibTransId="{4E50BF1C-6D6A-4A0D-89EC-8C2E8BADD9EF}"/>
    <dgm:cxn modelId="{D11485F7-0099-4B65-9788-3DB9E647A3A0}" type="presOf" srcId="{73957448-F941-4E1B-8AAF-63C723C160A5}" destId="{2570E75F-F551-4890-8BB3-170A59A01996}" srcOrd="0" destOrd="0" presId="urn:microsoft.com/office/officeart/2018/2/layout/IconVerticalSolidList"/>
    <dgm:cxn modelId="{954F1ECC-F89E-463F-A4D8-412415C27AC4}" type="presParOf" srcId="{2570E75F-F551-4890-8BB3-170A59A01996}" destId="{AD6A4860-2CB9-41AB-8214-304A74B5D086}" srcOrd="0" destOrd="0" presId="urn:microsoft.com/office/officeart/2018/2/layout/IconVerticalSolidList"/>
    <dgm:cxn modelId="{DCFF7300-BC01-46CA-BFE7-026CDA2C8AF8}" type="presParOf" srcId="{AD6A4860-2CB9-41AB-8214-304A74B5D086}" destId="{CE46D280-5858-4254-9055-632B40E45C8C}" srcOrd="0" destOrd="0" presId="urn:microsoft.com/office/officeart/2018/2/layout/IconVerticalSolidList"/>
    <dgm:cxn modelId="{9B55AC3C-A24A-407E-85B6-6644AEB2FB29}" type="presParOf" srcId="{AD6A4860-2CB9-41AB-8214-304A74B5D086}" destId="{A6738920-8576-4DCA-9D4B-6F4823BD26C6}" srcOrd="1" destOrd="0" presId="urn:microsoft.com/office/officeart/2018/2/layout/IconVerticalSolidList"/>
    <dgm:cxn modelId="{145BE6CE-2DFF-4CD0-B43F-A301028E52AF}" type="presParOf" srcId="{AD6A4860-2CB9-41AB-8214-304A74B5D086}" destId="{F6A51065-C6A5-4875-9482-22C9C725FAFD}" srcOrd="2" destOrd="0" presId="urn:microsoft.com/office/officeart/2018/2/layout/IconVerticalSolidList"/>
    <dgm:cxn modelId="{91FE4C41-DE5F-48C6-865A-702CA813D0F0}" type="presParOf" srcId="{AD6A4860-2CB9-41AB-8214-304A74B5D086}" destId="{93A8808C-BBA3-4FBC-A3FA-9849EFAFE593}" srcOrd="3" destOrd="0" presId="urn:microsoft.com/office/officeart/2018/2/layout/IconVerticalSolidList"/>
    <dgm:cxn modelId="{69C9054E-2722-4A2F-A756-BC5237E6E223}" type="presParOf" srcId="{2570E75F-F551-4890-8BB3-170A59A01996}" destId="{497794A1-4266-421A-A291-B207454C4F84}" srcOrd="1" destOrd="0" presId="urn:microsoft.com/office/officeart/2018/2/layout/IconVerticalSolidList"/>
    <dgm:cxn modelId="{96780CB2-88CA-4AFE-BCEF-7205EE1E5940}" type="presParOf" srcId="{2570E75F-F551-4890-8BB3-170A59A01996}" destId="{DF653624-550F-42DD-A103-B86DE9DA7F64}" srcOrd="2" destOrd="0" presId="urn:microsoft.com/office/officeart/2018/2/layout/IconVerticalSolidList"/>
    <dgm:cxn modelId="{D1861745-FD38-4ACB-8BEB-01C0E51621BF}" type="presParOf" srcId="{DF653624-550F-42DD-A103-B86DE9DA7F64}" destId="{D9A3FC20-A56F-468C-8613-3587575247B5}" srcOrd="0" destOrd="0" presId="urn:microsoft.com/office/officeart/2018/2/layout/IconVerticalSolidList"/>
    <dgm:cxn modelId="{30650B28-D8EE-4184-A06C-008204759B53}" type="presParOf" srcId="{DF653624-550F-42DD-A103-B86DE9DA7F64}" destId="{C315B04A-ED6E-417B-A75C-DB21F246C303}" srcOrd="1" destOrd="0" presId="urn:microsoft.com/office/officeart/2018/2/layout/IconVerticalSolidList"/>
    <dgm:cxn modelId="{887173A9-AD62-4AA1-BA1C-AC70FBFB0C5A}" type="presParOf" srcId="{DF653624-550F-42DD-A103-B86DE9DA7F64}" destId="{1AC0199D-23ED-42AE-BCEC-23B64614DD4E}" srcOrd="2" destOrd="0" presId="urn:microsoft.com/office/officeart/2018/2/layout/IconVerticalSolidList"/>
    <dgm:cxn modelId="{B57A24E9-1849-48F8-AFCC-4DB65B11CDB2}" type="presParOf" srcId="{DF653624-550F-42DD-A103-B86DE9DA7F64}" destId="{202FA66C-01F6-46B1-AB2B-8FAE40AA55DB}" srcOrd="3" destOrd="0" presId="urn:microsoft.com/office/officeart/2018/2/layout/IconVerticalSolidList"/>
    <dgm:cxn modelId="{97AE7141-00EC-4235-B91B-C84F2DD39947}" type="presParOf" srcId="{2570E75F-F551-4890-8BB3-170A59A01996}" destId="{BDE52D84-B7F0-431A-B7B4-DC9A34CEC985}" srcOrd="3" destOrd="0" presId="urn:microsoft.com/office/officeart/2018/2/layout/IconVerticalSolidList"/>
    <dgm:cxn modelId="{5E92403D-1D17-48A2-8C99-117659C8E9E2}" type="presParOf" srcId="{2570E75F-F551-4890-8BB3-170A59A01996}" destId="{651D131D-B048-4624-8B12-917AE873CB56}" srcOrd="4" destOrd="0" presId="urn:microsoft.com/office/officeart/2018/2/layout/IconVerticalSolidList"/>
    <dgm:cxn modelId="{4F004CD3-287B-4571-BB2D-062D3E8FA0EE}" type="presParOf" srcId="{651D131D-B048-4624-8B12-917AE873CB56}" destId="{84761C27-2494-47B9-A4A0-5DF21F984084}" srcOrd="0" destOrd="0" presId="urn:microsoft.com/office/officeart/2018/2/layout/IconVerticalSolidList"/>
    <dgm:cxn modelId="{072EABC8-1250-4B4E-8DDB-21FD9927AFAD}" type="presParOf" srcId="{651D131D-B048-4624-8B12-917AE873CB56}" destId="{CC0C86B8-137B-445A-9FCD-078F1835E0F8}" srcOrd="1" destOrd="0" presId="urn:microsoft.com/office/officeart/2018/2/layout/IconVerticalSolidList"/>
    <dgm:cxn modelId="{3B709402-B9B9-4ADB-89E2-7DE156E807AE}" type="presParOf" srcId="{651D131D-B048-4624-8B12-917AE873CB56}" destId="{CCE38FDB-5C7C-4731-86CA-1E939317381D}" srcOrd="2" destOrd="0" presId="urn:microsoft.com/office/officeart/2018/2/layout/IconVerticalSolidList"/>
    <dgm:cxn modelId="{EFEC05BE-2654-454E-A9F0-251C91E539FB}" type="presParOf" srcId="{651D131D-B048-4624-8B12-917AE873CB56}" destId="{3D66135C-27C1-4842-8EAA-9D2C5C9991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387B09-7AC3-40F4-A607-EB788247948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565605B-6D43-46D1-87D8-E8479B22EC30}">
      <dgm:prSet custT="1"/>
      <dgm:spPr/>
      <dgm:t>
        <a:bodyPr/>
        <a:lstStyle/>
        <a:p>
          <a:r>
            <a:rPr lang="en-US" sz="2000" dirty="0">
              <a:latin typeface="Montserrat" panose="00000500000000000000" pitchFamily="2" charset="0"/>
            </a:rPr>
            <a:t>OSEP and PDPDCS staff must be able to reach scholars after they graduate or leave your IHE. Please enter a </a:t>
          </a:r>
          <a:r>
            <a:rPr lang="en-US" sz="2000" b="1" dirty="0">
              <a:latin typeface="Montserrat" panose="00000500000000000000" pitchFamily="2" charset="0"/>
            </a:rPr>
            <a:t>non-IHE email address </a:t>
          </a:r>
          <a:r>
            <a:rPr lang="en-US" sz="2000" dirty="0">
              <a:latin typeface="Montserrat" panose="00000500000000000000" pitchFamily="2" charset="0"/>
            </a:rPr>
            <a:t>for each scholar.</a:t>
          </a:r>
        </a:p>
      </dgm:t>
    </dgm:pt>
    <dgm:pt modelId="{461C311C-DB61-48D6-A501-1C6580D8ACEA}" type="parTrans" cxnId="{47FF9DEF-4329-4942-A574-EBA12799FFB1}">
      <dgm:prSet/>
      <dgm:spPr/>
      <dgm:t>
        <a:bodyPr/>
        <a:lstStyle/>
        <a:p>
          <a:endParaRPr lang="en-US"/>
        </a:p>
      </dgm:t>
    </dgm:pt>
    <dgm:pt modelId="{5DB9A17F-B4E8-49CC-8EDB-769B97363F92}" type="sibTrans" cxnId="{47FF9DEF-4329-4942-A574-EBA12799FFB1}">
      <dgm:prSet/>
      <dgm:spPr/>
      <dgm:t>
        <a:bodyPr/>
        <a:lstStyle/>
        <a:p>
          <a:endParaRPr lang="en-US"/>
        </a:p>
      </dgm:t>
    </dgm:pt>
    <dgm:pt modelId="{49B4596E-3D70-4DF7-B929-081A34B183A7}">
      <dgm:prSet/>
      <dgm:spPr/>
      <dgm:t>
        <a:bodyPr/>
        <a:lstStyle/>
        <a:p>
          <a:r>
            <a:rPr lang="en-US" dirty="0">
              <a:latin typeface="Montserrat" panose="00000500000000000000" pitchFamily="2" charset="0"/>
            </a:rPr>
            <a:t>Personal email (e.g., Gmail, Yahoo, Outlook)</a:t>
          </a:r>
        </a:p>
      </dgm:t>
    </dgm:pt>
    <dgm:pt modelId="{3E56002C-E1ED-4094-9A8F-225DFCE86904}" type="parTrans" cxnId="{67250FDB-5D20-4472-A6B2-7E62C2FA21D9}">
      <dgm:prSet/>
      <dgm:spPr/>
      <dgm:t>
        <a:bodyPr/>
        <a:lstStyle/>
        <a:p>
          <a:endParaRPr lang="en-US"/>
        </a:p>
      </dgm:t>
    </dgm:pt>
    <dgm:pt modelId="{E43FA8D8-4238-4CC1-93E3-2D2800A84F47}" type="sibTrans" cxnId="{67250FDB-5D20-4472-A6B2-7E62C2FA21D9}">
      <dgm:prSet/>
      <dgm:spPr/>
      <dgm:t>
        <a:bodyPr/>
        <a:lstStyle/>
        <a:p>
          <a:endParaRPr lang="en-US"/>
        </a:p>
      </dgm:t>
    </dgm:pt>
    <dgm:pt modelId="{D9C8E53A-8788-42F2-92D2-F6F89C16ADA2}">
      <dgm:prSet/>
      <dgm:spPr/>
      <dgm:t>
        <a:bodyPr/>
        <a:lstStyle/>
        <a:p>
          <a:r>
            <a:rPr lang="en-US" dirty="0">
              <a:latin typeface="Montserrat" panose="00000500000000000000" pitchFamily="2" charset="0"/>
            </a:rPr>
            <a:t>Work email</a:t>
          </a:r>
        </a:p>
      </dgm:t>
    </dgm:pt>
    <dgm:pt modelId="{7ED92599-D6AB-4DA4-874A-254F672BF924}" type="parTrans" cxnId="{CD6DFE6A-06A1-4B6C-A842-ABE4F9FDB788}">
      <dgm:prSet/>
      <dgm:spPr/>
      <dgm:t>
        <a:bodyPr/>
        <a:lstStyle/>
        <a:p>
          <a:endParaRPr lang="en-US"/>
        </a:p>
      </dgm:t>
    </dgm:pt>
    <dgm:pt modelId="{02950607-7327-442E-8357-5D60178263B2}" type="sibTrans" cxnId="{CD6DFE6A-06A1-4B6C-A842-ABE4F9FDB788}">
      <dgm:prSet/>
      <dgm:spPr/>
      <dgm:t>
        <a:bodyPr/>
        <a:lstStyle/>
        <a:p>
          <a:endParaRPr lang="en-US"/>
        </a:p>
      </dgm:t>
    </dgm:pt>
    <dgm:pt modelId="{27EDF664-BEA2-4DAE-BB0E-137DB21503F4}">
      <dgm:prSet custT="1"/>
      <dgm:spPr>
        <a:ln>
          <a:solidFill>
            <a:srgbClr val="55C056"/>
          </a:solidFill>
        </a:ln>
      </dgm:spPr>
      <dgm:t>
        <a:bodyPr/>
        <a:lstStyle/>
        <a:p>
          <a:r>
            <a:rPr lang="en-US" sz="1800" dirty="0">
              <a:latin typeface="Montserrat" panose="00000500000000000000" pitchFamily="2" charset="0"/>
            </a:rPr>
            <a:t>If the scholar has multiple emails, include a second non-IHE email in the alternative email field.</a:t>
          </a:r>
        </a:p>
      </dgm:t>
    </dgm:pt>
    <dgm:pt modelId="{7531CF0C-2B22-4ABA-89E2-6E94555A3EFE}" type="parTrans" cxnId="{C707554C-F175-4634-80F2-8C1A1C7E3A33}">
      <dgm:prSet/>
      <dgm:spPr/>
      <dgm:t>
        <a:bodyPr/>
        <a:lstStyle/>
        <a:p>
          <a:endParaRPr lang="en-US"/>
        </a:p>
      </dgm:t>
    </dgm:pt>
    <dgm:pt modelId="{C54F49D7-CF5F-4BEB-A58A-F01673834A5D}" type="sibTrans" cxnId="{C707554C-F175-4634-80F2-8C1A1C7E3A33}">
      <dgm:prSet/>
      <dgm:spPr/>
      <dgm:t>
        <a:bodyPr/>
        <a:lstStyle/>
        <a:p>
          <a:endParaRPr lang="en-US"/>
        </a:p>
      </dgm:t>
    </dgm:pt>
    <dgm:pt modelId="{95DCC303-FECD-4B8E-8C7F-29DC0FFD11F0}" type="pres">
      <dgm:prSet presAssocID="{97387B09-7AC3-40F4-A607-EB788247948E}" presName="hierChild1" presStyleCnt="0">
        <dgm:presLayoutVars>
          <dgm:chPref val="1"/>
          <dgm:dir/>
          <dgm:animOne val="branch"/>
          <dgm:animLvl val="lvl"/>
          <dgm:resizeHandles/>
        </dgm:presLayoutVars>
      </dgm:prSet>
      <dgm:spPr/>
    </dgm:pt>
    <dgm:pt modelId="{1E7E48FE-E67A-462A-AC93-A7E20F7795DD}" type="pres">
      <dgm:prSet presAssocID="{C565605B-6D43-46D1-87D8-E8479B22EC30}" presName="hierRoot1" presStyleCnt="0"/>
      <dgm:spPr/>
    </dgm:pt>
    <dgm:pt modelId="{2367D009-1E59-41FC-8FC1-30C3FCC58FED}" type="pres">
      <dgm:prSet presAssocID="{C565605B-6D43-46D1-87D8-E8479B22EC30}" presName="composite" presStyleCnt="0"/>
      <dgm:spPr/>
    </dgm:pt>
    <dgm:pt modelId="{CD1421A9-5EF2-41E8-8EF5-036F7F405947}" type="pres">
      <dgm:prSet presAssocID="{C565605B-6D43-46D1-87D8-E8479B22EC30}" presName="background" presStyleLbl="node0" presStyleIdx="0" presStyleCnt="2"/>
      <dgm:spPr/>
    </dgm:pt>
    <dgm:pt modelId="{5302CD51-007B-4885-B29E-634CD914F442}" type="pres">
      <dgm:prSet presAssocID="{C565605B-6D43-46D1-87D8-E8479B22EC30}" presName="text" presStyleLbl="fgAcc0" presStyleIdx="0" presStyleCnt="2" custScaleX="148971" custScaleY="100903" custLinFactNeighborX="4226" custLinFactNeighborY="-16522">
        <dgm:presLayoutVars>
          <dgm:chPref val="3"/>
        </dgm:presLayoutVars>
      </dgm:prSet>
      <dgm:spPr/>
    </dgm:pt>
    <dgm:pt modelId="{669B6E9B-AB47-4A64-B2CD-C37EC74F85A3}" type="pres">
      <dgm:prSet presAssocID="{C565605B-6D43-46D1-87D8-E8479B22EC30}" presName="hierChild2" presStyleCnt="0"/>
      <dgm:spPr/>
    </dgm:pt>
    <dgm:pt modelId="{7B1CD864-6920-418D-A69E-47A8099D4B39}" type="pres">
      <dgm:prSet presAssocID="{3E56002C-E1ED-4094-9A8F-225DFCE86904}" presName="Name10" presStyleLbl="parChTrans1D2" presStyleIdx="0" presStyleCnt="2"/>
      <dgm:spPr/>
    </dgm:pt>
    <dgm:pt modelId="{3D681278-930F-4EF7-A872-BE1CBE5FD01A}" type="pres">
      <dgm:prSet presAssocID="{49B4596E-3D70-4DF7-B929-081A34B183A7}" presName="hierRoot2" presStyleCnt="0"/>
      <dgm:spPr/>
    </dgm:pt>
    <dgm:pt modelId="{72E1C1B0-7DF1-4AAD-860F-DB676DEB92B0}" type="pres">
      <dgm:prSet presAssocID="{49B4596E-3D70-4DF7-B929-081A34B183A7}" presName="composite2" presStyleCnt="0"/>
      <dgm:spPr/>
    </dgm:pt>
    <dgm:pt modelId="{B2B3D5C5-4F89-4F35-A12F-FD5A08A1B0A0}" type="pres">
      <dgm:prSet presAssocID="{49B4596E-3D70-4DF7-B929-081A34B183A7}" presName="background2" presStyleLbl="node2" presStyleIdx="0" presStyleCnt="2"/>
      <dgm:spPr>
        <a:solidFill>
          <a:srgbClr val="294A7C"/>
        </a:solidFill>
      </dgm:spPr>
    </dgm:pt>
    <dgm:pt modelId="{B57B61D1-5B96-462B-9337-D9061546C81E}" type="pres">
      <dgm:prSet presAssocID="{49B4596E-3D70-4DF7-B929-081A34B183A7}" presName="text2" presStyleLbl="fgAcc2" presStyleIdx="0" presStyleCnt="2" custScaleX="91663" custScaleY="47578">
        <dgm:presLayoutVars>
          <dgm:chPref val="3"/>
        </dgm:presLayoutVars>
      </dgm:prSet>
      <dgm:spPr/>
    </dgm:pt>
    <dgm:pt modelId="{CE3EF444-0C6A-4497-BB6C-BD84F89A524E}" type="pres">
      <dgm:prSet presAssocID="{49B4596E-3D70-4DF7-B929-081A34B183A7}" presName="hierChild3" presStyleCnt="0"/>
      <dgm:spPr/>
    </dgm:pt>
    <dgm:pt modelId="{13680E0C-2BD4-41C3-9B79-EB13AE1A3B5D}" type="pres">
      <dgm:prSet presAssocID="{7ED92599-D6AB-4DA4-874A-254F672BF924}" presName="Name10" presStyleLbl="parChTrans1D2" presStyleIdx="1" presStyleCnt="2"/>
      <dgm:spPr/>
    </dgm:pt>
    <dgm:pt modelId="{4111B7EB-F462-49E4-88FD-92A7FB1B9377}" type="pres">
      <dgm:prSet presAssocID="{D9C8E53A-8788-42F2-92D2-F6F89C16ADA2}" presName="hierRoot2" presStyleCnt="0"/>
      <dgm:spPr/>
    </dgm:pt>
    <dgm:pt modelId="{56603080-6C9B-4718-8C83-D7E98ECD745C}" type="pres">
      <dgm:prSet presAssocID="{D9C8E53A-8788-42F2-92D2-F6F89C16ADA2}" presName="composite2" presStyleCnt="0"/>
      <dgm:spPr/>
    </dgm:pt>
    <dgm:pt modelId="{0A31BF78-A262-4D00-A58C-283CC1B95438}" type="pres">
      <dgm:prSet presAssocID="{D9C8E53A-8788-42F2-92D2-F6F89C16ADA2}" presName="background2" presStyleLbl="node2" presStyleIdx="1" presStyleCnt="2"/>
      <dgm:spPr>
        <a:solidFill>
          <a:srgbClr val="294A7C"/>
        </a:solidFill>
      </dgm:spPr>
    </dgm:pt>
    <dgm:pt modelId="{D1C0A8E6-3824-4A43-B7A8-99593F277326}" type="pres">
      <dgm:prSet presAssocID="{D9C8E53A-8788-42F2-92D2-F6F89C16ADA2}" presName="text2" presStyleLbl="fgAcc2" presStyleIdx="1" presStyleCnt="2" custScaleX="77644" custScaleY="51098">
        <dgm:presLayoutVars>
          <dgm:chPref val="3"/>
        </dgm:presLayoutVars>
      </dgm:prSet>
      <dgm:spPr/>
    </dgm:pt>
    <dgm:pt modelId="{8706B860-388D-416A-8B4E-491FB5157572}" type="pres">
      <dgm:prSet presAssocID="{D9C8E53A-8788-42F2-92D2-F6F89C16ADA2}" presName="hierChild3" presStyleCnt="0"/>
      <dgm:spPr/>
    </dgm:pt>
    <dgm:pt modelId="{9B338797-9396-4B66-A337-6D9010E88345}" type="pres">
      <dgm:prSet presAssocID="{27EDF664-BEA2-4DAE-BB0E-137DB21503F4}" presName="hierRoot1" presStyleCnt="0"/>
      <dgm:spPr/>
    </dgm:pt>
    <dgm:pt modelId="{22CEC829-C86C-45FA-9BCE-5326D91DCB97}" type="pres">
      <dgm:prSet presAssocID="{27EDF664-BEA2-4DAE-BB0E-137DB21503F4}" presName="composite" presStyleCnt="0"/>
      <dgm:spPr/>
    </dgm:pt>
    <dgm:pt modelId="{43560C04-F4FA-4EE8-B5D0-CBAA444E8943}" type="pres">
      <dgm:prSet presAssocID="{27EDF664-BEA2-4DAE-BB0E-137DB21503F4}" presName="background" presStyleLbl="node0" presStyleIdx="1" presStyleCnt="2"/>
      <dgm:spPr>
        <a:solidFill>
          <a:srgbClr val="55C056"/>
        </a:solidFill>
      </dgm:spPr>
    </dgm:pt>
    <dgm:pt modelId="{89E52942-A612-4672-A05F-4D62BF687E87}" type="pres">
      <dgm:prSet presAssocID="{27EDF664-BEA2-4DAE-BB0E-137DB21503F4}" presName="text" presStyleLbl="fgAcc0" presStyleIdx="1" presStyleCnt="2" custLinFactNeighborX="-1882" custLinFactNeighborY="15150">
        <dgm:presLayoutVars>
          <dgm:chPref val="3"/>
        </dgm:presLayoutVars>
      </dgm:prSet>
      <dgm:spPr/>
    </dgm:pt>
    <dgm:pt modelId="{DF06F91F-6CAD-4C0D-82F0-320A18F80762}" type="pres">
      <dgm:prSet presAssocID="{27EDF664-BEA2-4DAE-BB0E-137DB21503F4}" presName="hierChild2" presStyleCnt="0"/>
      <dgm:spPr/>
    </dgm:pt>
  </dgm:ptLst>
  <dgm:cxnLst>
    <dgm:cxn modelId="{7496CF19-50D9-497D-9CAE-0D371DEC112A}" type="presOf" srcId="{C565605B-6D43-46D1-87D8-E8479B22EC30}" destId="{5302CD51-007B-4885-B29E-634CD914F442}" srcOrd="0" destOrd="0" presId="urn:microsoft.com/office/officeart/2005/8/layout/hierarchy1"/>
    <dgm:cxn modelId="{7D32FB1D-BFEF-4740-B4E8-37A9A087F41B}" type="presOf" srcId="{3E56002C-E1ED-4094-9A8F-225DFCE86904}" destId="{7B1CD864-6920-418D-A69E-47A8099D4B39}" srcOrd="0" destOrd="0" presId="urn:microsoft.com/office/officeart/2005/8/layout/hierarchy1"/>
    <dgm:cxn modelId="{6C817F27-8C74-44A9-8DFA-74D5E84A986D}" type="presOf" srcId="{49B4596E-3D70-4DF7-B929-081A34B183A7}" destId="{B57B61D1-5B96-462B-9337-D9061546C81E}" srcOrd="0" destOrd="0" presId="urn:microsoft.com/office/officeart/2005/8/layout/hierarchy1"/>
    <dgm:cxn modelId="{E2729035-DC12-49D3-99A5-B28C9C8BA445}" type="presOf" srcId="{D9C8E53A-8788-42F2-92D2-F6F89C16ADA2}" destId="{D1C0A8E6-3824-4A43-B7A8-99593F277326}" srcOrd="0" destOrd="0" presId="urn:microsoft.com/office/officeart/2005/8/layout/hierarchy1"/>
    <dgm:cxn modelId="{CD6DFE6A-06A1-4B6C-A842-ABE4F9FDB788}" srcId="{C565605B-6D43-46D1-87D8-E8479B22EC30}" destId="{D9C8E53A-8788-42F2-92D2-F6F89C16ADA2}" srcOrd="1" destOrd="0" parTransId="{7ED92599-D6AB-4DA4-874A-254F672BF924}" sibTransId="{02950607-7327-442E-8357-5D60178263B2}"/>
    <dgm:cxn modelId="{C707554C-F175-4634-80F2-8C1A1C7E3A33}" srcId="{97387B09-7AC3-40F4-A607-EB788247948E}" destId="{27EDF664-BEA2-4DAE-BB0E-137DB21503F4}" srcOrd="1" destOrd="0" parTransId="{7531CF0C-2B22-4ABA-89E2-6E94555A3EFE}" sibTransId="{C54F49D7-CF5F-4BEB-A58A-F01673834A5D}"/>
    <dgm:cxn modelId="{34463D92-9417-4E79-AD9C-1FFCA32B1759}" type="presOf" srcId="{7ED92599-D6AB-4DA4-874A-254F672BF924}" destId="{13680E0C-2BD4-41C3-9B79-EB13AE1A3B5D}" srcOrd="0" destOrd="0" presId="urn:microsoft.com/office/officeart/2005/8/layout/hierarchy1"/>
    <dgm:cxn modelId="{7A735D9A-18A3-40B0-89A0-AF723150319F}" type="presOf" srcId="{27EDF664-BEA2-4DAE-BB0E-137DB21503F4}" destId="{89E52942-A612-4672-A05F-4D62BF687E87}" srcOrd="0" destOrd="0" presId="urn:microsoft.com/office/officeart/2005/8/layout/hierarchy1"/>
    <dgm:cxn modelId="{67250FDB-5D20-4472-A6B2-7E62C2FA21D9}" srcId="{C565605B-6D43-46D1-87D8-E8479B22EC30}" destId="{49B4596E-3D70-4DF7-B929-081A34B183A7}" srcOrd="0" destOrd="0" parTransId="{3E56002C-E1ED-4094-9A8F-225DFCE86904}" sibTransId="{E43FA8D8-4238-4CC1-93E3-2D2800A84F47}"/>
    <dgm:cxn modelId="{47FF9DEF-4329-4942-A574-EBA12799FFB1}" srcId="{97387B09-7AC3-40F4-A607-EB788247948E}" destId="{C565605B-6D43-46D1-87D8-E8479B22EC30}" srcOrd="0" destOrd="0" parTransId="{461C311C-DB61-48D6-A501-1C6580D8ACEA}" sibTransId="{5DB9A17F-B4E8-49CC-8EDB-769B97363F92}"/>
    <dgm:cxn modelId="{E9FD35F9-4006-4377-9C89-13F9D26B0905}" type="presOf" srcId="{97387B09-7AC3-40F4-A607-EB788247948E}" destId="{95DCC303-FECD-4B8E-8C7F-29DC0FFD11F0}" srcOrd="0" destOrd="0" presId="urn:microsoft.com/office/officeart/2005/8/layout/hierarchy1"/>
    <dgm:cxn modelId="{B6AFF983-A96D-48AB-9AD6-1911FD1F7209}" type="presParOf" srcId="{95DCC303-FECD-4B8E-8C7F-29DC0FFD11F0}" destId="{1E7E48FE-E67A-462A-AC93-A7E20F7795DD}" srcOrd="0" destOrd="0" presId="urn:microsoft.com/office/officeart/2005/8/layout/hierarchy1"/>
    <dgm:cxn modelId="{F5F96580-B1BD-4F0E-B964-1D906505C606}" type="presParOf" srcId="{1E7E48FE-E67A-462A-AC93-A7E20F7795DD}" destId="{2367D009-1E59-41FC-8FC1-30C3FCC58FED}" srcOrd="0" destOrd="0" presId="urn:microsoft.com/office/officeart/2005/8/layout/hierarchy1"/>
    <dgm:cxn modelId="{45EB6277-855B-4E71-BC1A-8CC7A3C9F5D2}" type="presParOf" srcId="{2367D009-1E59-41FC-8FC1-30C3FCC58FED}" destId="{CD1421A9-5EF2-41E8-8EF5-036F7F405947}" srcOrd="0" destOrd="0" presId="urn:microsoft.com/office/officeart/2005/8/layout/hierarchy1"/>
    <dgm:cxn modelId="{7694213C-3659-455A-9DDB-D5F67D6F7130}" type="presParOf" srcId="{2367D009-1E59-41FC-8FC1-30C3FCC58FED}" destId="{5302CD51-007B-4885-B29E-634CD914F442}" srcOrd="1" destOrd="0" presId="urn:microsoft.com/office/officeart/2005/8/layout/hierarchy1"/>
    <dgm:cxn modelId="{953F9B1E-5CA4-4C94-A660-9570ADD59570}" type="presParOf" srcId="{1E7E48FE-E67A-462A-AC93-A7E20F7795DD}" destId="{669B6E9B-AB47-4A64-B2CD-C37EC74F85A3}" srcOrd="1" destOrd="0" presId="urn:microsoft.com/office/officeart/2005/8/layout/hierarchy1"/>
    <dgm:cxn modelId="{1A5FA062-FAAC-4F9E-81BE-57D609B98556}" type="presParOf" srcId="{669B6E9B-AB47-4A64-B2CD-C37EC74F85A3}" destId="{7B1CD864-6920-418D-A69E-47A8099D4B39}" srcOrd="0" destOrd="0" presId="urn:microsoft.com/office/officeart/2005/8/layout/hierarchy1"/>
    <dgm:cxn modelId="{CA97B701-E0BD-43CD-840D-0FE373C98C03}" type="presParOf" srcId="{669B6E9B-AB47-4A64-B2CD-C37EC74F85A3}" destId="{3D681278-930F-4EF7-A872-BE1CBE5FD01A}" srcOrd="1" destOrd="0" presId="urn:microsoft.com/office/officeart/2005/8/layout/hierarchy1"/>
    <dgm:cxn modelId="{BF7A3C3C-75BA-4863-8CB9-0F4B0AB6126D}" type="presParOf" srcId="{3D681278-930F-4EF7-A872-BE1CBE5FD01A}" destId="{72E1C1B0-7DF1-4AAD-860F-DB676DEB92B0}" srcOrd="0" destOrd="0" presId="urn:microsoft.com/office/officeart/2005/8/layout/hierarchy1"/>
    <dgm:cxn modelId="{824DB6D7-D281-4740-BFA4-930EDD3952B0}" type="presParOf" srcId="{72E1C1B0-7DF1-4AAD-860F-DB676DEB92B0}" destId="{B2B3D5C5-4F89-4F35-A12F-FD5A08A1B0A0}" srcOrd="0" destOrd="0" presId="urn:microsoft.com/office/officeart/2005/8/layout/hierarchy1"/>
    <dgm:cxn modelId="{CB9B45BA-C700-4213-AD05-D0D638C680B8}" type="presParOf" srcId="{72E1C1B0-7DF1-4AAD-860F-DB676DEB92B0}" destId="{B57B61D1-5B96-462B-9337-D9061546C81E}" srcOrd="1" destOrd="0" presId="urn:microsoft.com/office/officeart/2005/8/layout/hierarchy1"/>
    <dgm:cxn modelId="{B9CF80BF-C66B-4744-ADCF-59D0EA08178C}" type="presParOf" srcId="{3D681278-930F-4EF7-A872-BE1CBE5FD01A}" destId="{CE3EF444-0C6A-4497-BB6C-BD84F89A524E}" srcOrd="1" destOrd="0" presId="urn:microsoft.com/office/officeart/2005/8/layout/hierarchy1"/>
    <dgm:cxn modelId="{341FF78E-1DE2-4C09-B26D-C0B4FC9AF98D}" type="presParOf" srcId="{669B6E9B-AB47-4A64-B2CD-C37EC74F85A3}" destId="{13680E0C-2BD4-41C3-9B79-EB13AE1A3B5D}" srcOrd="2" destOrd="0" presId="urn:microsoft.com/office/officeart/2005/8/layout/hierarchy1"/>
    <dgm:cxn modelId="{A52F26F3-929F-44D6-AB30-9FCB18D4048E}" type="presParOf" srcId="{669B6E9B-AB47-4A64-B2CD-C37EC74F85A3}" destId="{4111B7EB-F462-49E4-88FD-92A7FB1B9377}" srcOrd="3" destOrd="0" presId="urn:microsoft.com/office/officeart/2005/8/layout/hierarchy1"/>
    <dgm:cxn modelId="{0910C155-39D6-49ED-8FD6-A0AAF84EEC41}" type="presParOf" srcId="{4111B7EB-F462-49E4-88FD-92A7FB1B9377}" destId="{56603080-6C9B-4718-8C83-D7E98ECD745C}" srcOrd="0" destOrd="0" presId="urn:microsoft.com/office/officeart/2005/8/layout/hierarchy1"/>
    <dgm:cxn modelId="{1B9167CE-0B85-4175-BA51-A2B7A32E35AB}" type="presParOf" srcId="{56603080-6C9B-4718-8C83-D7E98ECD745C}" destId="{0A31BF78-A262-4D00-A58C-283CC1B95438}" srcOrd="0" destOrd="0" presId="urn:microsoft.com/office/officeart/2005/8/layout/hierarchy1"/>
    <dgm:cxn modelId="{F3B03CA7-A860-4F32-BB23-37CA44CD32EB}" type="presParOf" srcId="{56603080-6C9B-4718-8C83-D7E98ECD745C}" destId="{D1C0A8E6-3824-4A43-B7A8-99593F277326}" srcOrd="1" destOrd="0" presId="urn:microsoft.com/office/officeart/2005/8/layout/hierarchy1"/>
    <dgm:cxn modelId="{4F168F6C-12F3-470D-8007-825C8E0EBDAE}" type="presParOf" srcId="{4111B7EB-F462-49E4-88FD-92A7FB1B9377}" destId="{8706B860-388D-416A-8B4E-491FB5157572}" srcOrd="1" destOrd="0" presId="urn:microsoft.com/office/officeart/2005/8/layout/hierarchy1"/>
    <dgm:cxn modelId="{4C132E42-BA6C-47CD-B443-4F10EF2627A4}" type="presParOf" srcId="{95DCC303-FECD-4B8E-8C7F-29DC0FFD11F0}" destId="{9B338797-9396-4B66-A337-6D9010E88345}" srcOrd="1" destOrd="0" presId="urn:microsoft.com/office/officeart/2005/8/layout/hierarchy1"/>
    <dgm:cxn modelId="{2C9C32B7-F5AD-401D-A513-A4BB46FFAF77}" type="presParOf" srcId="{9B338797-9396-4B66-A337-6D9010E88345}" destId="{22CEC829-C86C-45FA-9BCE-5326D91DCB97}" srcOrd="0" destOrd="0" presId="urn:microsoft.com/office/officeart/2005/8/layout/hierarchy1"/>
    <dgm:cxn modelId="{3E2C7695-8B31-4C80-9E0B-B80EB2206260}" type="presParOf" srcId="{22CEC829-C86C-45FA-9BCE-5326D91DCB97}" destId="{43560C04-F4FA-4EE8-B5D0-CBAA444E8943}" srcOrd="0" destOrd="0" presId="urn:microsoft.com/office/officeart/2005/8/layout/hierarchy1"/>
    <dgm:cxn modelId="{407BE310-4BF0-4624-BBF4-AD30A01CD6CC}" type="presParOf" srcId="{22CEC829-C86C-45FA-9BCE-5326D91DCB97}" destId="{89E52942-A612-4672-A05F-4D62BF687E87}" srcOrd="1" destOrd="0" presId="urn:microsoft.com/office/officeart/2005/8/layout/hierarchy1"/>
    <dgm:cxn modelId="{9B2C2758-E3E3-4BAE-A004-2A0C0C08A713}" type="presParOf" srcId="{9B338797-9396-4B66-A337-6D9010E88345}" destId="{DF06F91F-6CAD-4C0D-82F0-320A18F8076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C0EE2-562A-48B6-AC78-9C5E59DE01C2}">
      <dsp:nvSpPr>
        <dsp:cNvPr id="0" name=""/>
        <dsp:cNvSpPr/>
      </dsp:nvSpPr>
      <dsp:spPr>
        <a:xfrm>
          <a:off x="0" y="98345"/>
          <a:ext cx="8458200" cy="19809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63B1D-3955-49AA-9754-5C5AC9CAA66F}">
      <dsp:nvSpPr>
        <dsp:cNvPr id="0" name=""/>
        <dsp:cNvSpPr/>
      </dsp:nvSpPr>
      <dsp:spPr>
        <a:xfrm>
          <a:off x="599240" y="544062"/>
          <a:ext cx="1089529" cy="10895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B5634-7AC4-440A-8C1A-ED4F8BF75EDD}">
      <dsp:nvSpPr>
        <dsp:cNvPr id="0" name=""/>
        <dsp:cNvSpPr/>
      </dsp:nvSpPr>
      <dsp:spPr>
        <a:xfrm>
          <a:off x="2288010" y="98345"/>
          <a:ext cx="6170189" cy="1980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52" tIns="209652" rIns="209652" bIns="209652"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Montserrat" panose="00000500000000000000" pitchFamily="2" charset="0"/>
            </a:rPr>
            <a:t>Grantees must use comprehensive and appropriate methodologies to </a:t>
          </a:r>
          <a:r>
            <a:rPr lang="en-US" sz="2000" b="1" kern="1200" dirty="0">
              <a:latin typeface="Montserrat" panose="00000500000000000000" pitchFamily="2" charset="0"/>
            </a:rPr>
            <a:t>evaluate how well the goals or objectives of the proposed project have been met</a:t>
          </a:r>
          <a:r>
            <a:rPr lang="en-US" sz="2000" kern="1200" dirty="0">
              <a:latin typeface="Montserrat" panose="00000500000000000000" pitchFamily="2" charset="0"/>
            </a:rPr>
            <a:t>, including the project processes and outcomes;</a:t>
          </a:r>
        </a:p>
      </dsp:txBody>
      <dsp:txXfrm>
        <a:off x="2288010" y="98345"/>
        <a:ext cx="6170189" cy="1980961"/>
      </dsp:txXfrm>
    </dsp:sp>
    <dsp:sp modelId="{B281FF52-8F7E-49E3-BEB1-152B43E248CF}">
      <dsp:nvSpPr>
        <dsp:cNvPr id="0" name=""/>
        <dsp:cNvSpPr/>
      </dsp:nvSpPr>
      <dsp:spPr>
        <a:xfrm>
          <a:off x="0" y="2416492"/>
          <a:ext cx="8458200" cy="19809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81A33-B1B1-48C6-B47F-19DAE875B403}">
      <dsp:nvSpPr>
        <dsp:cNvPr id="0" name=""/>
        <dsp:cNvSpPr/>
      </dsp:nvSpPr>
      <dsp:spPr>
        <a:xfrm>
          <a:off x="599240" y="2862208"/>
          <a:ext cx="1089529" cy="10895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29FF6-E35E-4D23-B70B-42AAD7EA4D70}">
      <dsp:nvSpPr>
        <dsp:cNvPr id="0" name=""/>
        <dsp:cNvSpPr/>
      </dsp:nvSpPr>
      <dsp:spPr>
        <a:xfrm>
          <a:off x="2288010" y="2416492"/>
          <a:ext cx="6170189" cy="1980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52" tIns="209652" rIns="209652" bIns="209652"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Montserrat" panose="00000500000000000000" pitchFamily="2" charset="0"/>
            </a:rPr>
            <a:t>As well as </a:t>
          </a:r>
          <a:r>
            <a:rPr lang="en-US" sz="2000" b="1" kern="1200" dirty="0">
              <a:latin typeface="Montserrat" panose="00000500000000000000" pitchFamily="2" charset="0"/>
            </a:rPr>
            <a:t>collect, analyze, and use data related to specific and measurable goals, objectives, and outcomes of the project</a:t>
          </a:r>
          <a:r>
            <a:rPr lang="en-US" sz="2000" kern="1200" dirty="0">
              <a:latin typeface="Montserrat" panose="00000500000000000000" pitchFamily="2" charset="0"/>
            </a:rPr>
            <a:t>. </a:t>
          </a:r>
        </a:p>
      </dsp:txBody>
      <dsp:txXfrm>
        <a:off x="2288010" y="2416492"/>
        <a:ext cx="6170189" cy="19809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9E4C0-5873-4714-8C35-76CF751A8558}">
      <dsp:nvSpPr>
        <dsp:cNvPr id="0" name=""/>
        <dsp:cNvSpPr/>
      </dsp:nvSpPr>
      <dsp:spPr>
        <a:xfrm>
          <a:off x="304797" y="701045"/>
          <a:ext cx="2961977" cy="14809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Project Directors must manage grants to ensure that:</a:t>
          </a:r>
        </a:p>
      </dsp:txBody>
      <dsp:txXfrm>
        <a:off x="348174" y="744422"/>
        <a:ext cx="2875223" cy="1394234"/>
      </dsp:txXfrm>
    </dsp:sp>
    <dsp:sp modelId="{F21E3461-C4D9-40BD-B8A2-A7740B7385EC}">
      <dsp:nvSpPr>
        <dsp:cNvPr id="0" name=""/>
        <dsp:cNvSpPr/>
      </dsp:nvSpPr>
      <dsp:spPr>
        <a:xfrm rot="20387253">
          <a:off x="3204511" y="1064965"/>
          <a:ext cx="2022148" cy="54492"/>
        </a:xfrm>
        <a:custGeom>
          <a:avLst/>
          <a:gdLst/>
          <a:ahLst/>
          <a:cxnLst/>
          <a:rect l="0" t="0" r="0" b="0"/>
          <a:pathLst>
            <a:path>
              <a:moveTo>
                <a:pt x="0" y="27246"/>
              </a:moveTo>
              <a:lnTo>
                <a:pt x="2022148" y="272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ontserrat" panose="00000500000000000000" pitchFamily="2" charset="0"/>
          </a:endParaRPr>
        </a:p>
      </dsp:txBody>
      <dsp:txXfrm>
        <a:off x="4165031" y="1041657"/>
        <a:ext cx="101107" cy="101107"/>
      </dsp:txXfrm>
    </dsp:sp>
    <dsp:sp modelId="{FD9C7171-2C85-470D-BC71-56B788C3EDE3}">
      <dsp:nvSpPr>
        <dsp:cNvPr id="0" name=""/>
        <dsp:cNvSpPr/>
      </dsp:nvSpPr>
      <dsp:spPr>
        <a:xfrm>
          <a:off x="5164395" y="2388"/>
          <a:ext cx="2961977" cy="1480988"/>
        </a:xfrm>
        <a:prstGeom prst="roundRect">
          <a:avLst>
            <a:gd name="adj" fmla="val 10000"/>
          </a:avLst>
        </a:prstGeom>
        <a:solidFill>
          <a:srgbClr val="55C05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All scholars can </a:t>
          </a:r>
          <a:r>
            <a:rPr lang="en-US" sz="1700" b="1" u="sng" kern="1200" dirty="0">
              <a:latin typeface="Montserrat" panose="00000500000000000000" pitchFamily="2" charset="0"/>
            </a:rPr>
            <a:t>complete</a:t>
          </a:r>
          <a:r>
            <a:rPr lang="en-US" sz="1700" kern="1200" dirty="0">
              <a:latin typeface="Montserrat" panose="00000500000000000000" pitchFamily="2" charset="0"/>
            </a:rPr>
            <a:t> the degree program </a:t>
          </a:r>
          <a:r>
            <a:rPr lang="en-US" sz="1700" b="1" u="sng" kern="1200" dirty="0">
              <a:latin typeface="Montserrat" panose="00000500000000000000" pitchFamily="2" charset="0"/>
            </a:rPr>
            <a:t>before the grant ends</a:t>
          </a:r>
          <a:r>
            <a:rPr lang="en-US" sz="1700" kern="1200" dirty="0">
              <a:latin typeface="Montserrat" panose="00000500000000000000" pitchFamily="2" charset="0"/>
            </a:rPr>
            <a:t>; </a:t>
          </a:r>
        </a:p>
      </dsp:txBody>
      <dsp:txXfrm>
        <a:off x="5207772" y="45765"/>
        <a:ext cx="2875223" cy="1394234"/>
      </dsp:txXfrm>
    </dsp:sp>
    <dsp:sp modelId="{E34D7F68-D33C-4A51-AB77-B50D5DAF68C6}">
      <dsp:nvSpPr>
        <dsp:cNvPr id="0" name=""/>
        <dsp:cNvSpPr/>
      </dsp:nvSpPr>
      <dsp:spPr>
        <a:xfrm rot="1673635">
          <a:off x="3142046" y="1916533"/>
          <a:ext cx="2147078" cy="54492"/>
        </a:xfrm>
        <a:custGeom>
          <a:avLst/>
          <a:gdLst/>
          <a:ahLst/>
          <a:cxnLst/>
          <a:rect l="0" t="0" r="0" b="0"/>
          <a:pathLst>
            <a:path>
              <a:moveTo>
                <a:pt x="0" y="27246"/>
              </a:moveTo>
              <a:lnTo>
                <a:pt x="2147078" y="272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ontserrat" panose="00000500000000000000" pitchFamily="2" charset="0"/>
          </a:endParaRPr>
        </a:p>
      </dsp:txBody>
      <dsp:txXfrm>
        <a:off x="4161908" y="1890102"/>
        <a:ext cx="107353" cy="107353"/>
      </dsp:txXfrm>
    </dsp:sp>
    <dsp:sp modelId="{536A187A-F465-4E28-8D62-3E7366F056DD}">
      <dsp:nvSpPr>
        <dsp:cNvPr id="0" name=""/>
        <dsp:cNvSpPr/>
      </dsp:nvSpPr>
      <dsp:spPr>
        <a:xfrm>
          <a:off x="5164395" y="1705525"/>
          <a:ext cx="2961977" cy="1480988"/>
        </a:xfrm>
        <a:prstGeom prst="roundRect">
          <a:avLst>
            <a:gd name="adj" fmla="val 10000"/>
          </a:avLst>
        </a:prstGeom>
        <a:solidFill>
          <a:srgbClr val="55C05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Scholars are enrolled early (Year 1) with sufficient time, funding, and support to complete the program; and</a:t>
          </a:r>
        </a:p>
      </dsp:txBody>
      <dsp:txXfrm>
        <a:off x="5207772" y="1748902"/>
        <a:ext cx="2875223" cy="1394234"/>
      </dsp:txXfrm>
    </dsp:sp>
    <dsp:sp modelId="{4ECC85B0-E3B0-430A-B8C9-11A005A6B89A}">
      <dsp:nvSpPr>
        <dsp:cNvPr id="0" name=""/>
        <dsp:cNvSpPr/>
      </dsp:nvSpPr>
      <dsp:spPr>
        <a:xfrm rot="3298530">
          <a:off x="2562394" y="2768102"/>
          <a:ext cx="3306381" cy="54492"/>
        </a:xfrm>
        <a:custGeom>
          <a:avLst/>
          <a:gdLst/>
          <a:ahLst/>
          <a:cxnLst/>
          <a:rect l="0" t="0" r="0" b="0"/>
          <a:pathLst>
            <a:path>
              <a:moveTo>
                <a:pt x="0" y="27246"/>
              </a:moveTo>
              <a:lnTo>
                <a:pt x="3306381" y="272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ontserrat" panose="00000500000000000000" pitchFamily="2" charset="0"/>
          </a:endParaRPr>
        </a:p>
      </dsp:txBody>
      <dsp:txXfrm>
        <a:off x="4132925" y="2712688"/>
        <a:ext cx="165319" cy="165319"/>
      </dsp:txXfrm>
    </dsp:sp>
    <dsp:sp modelId="{A448C8C9-1D0F-4123-A139-5B2D4B46CE65}">
      <dsp:nvSpPr>
        <dsp:cNvPr id="0" name=""/>
        <dsp:cNvSpPr/>
      </dsp:nvSpPr>
      <dsp:spPr>
        <a:xfrm>
          <a:off x="5164395" y="3408662"/>
          <a:ext cx="2961977" cy="1480988"/>
        </a:xfrm>
        <a:prstGeom prst="roundRect">
          <a:avLst>
            <a:gd name="adj" fmla="val 10000"/>
          </a:avLst>
        </a:prstGeom>
        <a:solidFill>
          <a:srgbClr val="55C05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The </a:t>
          </a:r>
          <a:r>
            <a:rPr lang="en-US" sz="1700" b="1" kern="1200" dirty="0">
              <a:latin typeface="Montserrat" panose="00000500000000000000" pitchFamily="2" charset="0"/>
            </a:rPr>
            <a:t>number of scholars </a:t>
          </a:r>
          <a:r>
            <a:rPr lang="en-US" sz="1700" kern="1200" dirty="0">
              <a:latin typeface="Montserrat" panose="00000500000000000000" pitchFamily="2" charset="0"/>
            </a:rPr>
            <a:t>proposed, enrolled, and completed </a:t>
          </a:r>
          <a:r>
            <a:rPr lang="en-US" sz="1700" b="1" kern="1200" dirty="0">
              <a:latin typeface="Montserrat" panose="00000500000000000000" pitchFamily="2" charset="0"/>
            </a:rPr>
            <a:t>meets outlined expectations</a:t>
          </a:r>
          <a:r>
            <a:rPr lang="en-US" sz="1700" kern="1200" dirty="0">
              <a:latin typeface="Montserrat" panose="00000500000000000000" pitchFamily="2" charset="0"/>
            </a:rPr>
            <a:t>. </a:t>
          </a:r>
        </a:p>
      </dsp:txBody>
      <dsp:txXfrm>
        <a:off x="5207772" y="3452039"/>
        <a:ext cx="2875223" cy="1394234"/>
      </dsp:txXfrm>
    </dsp:sp>
    <dsp:sp modelId="{D2F77288-EF1D-4C41-92F6-C45EBA1CE5BB}">
      <dsp:nvSpPr>
        <dsp:cNvPr id="0" name=""/>
        <dsp:cNvSpPr/>
      </dsp:nvSpPr>
      <dsp:spPr>
        <a:xfrm>
          <a:off x="914402" y="3139433"/>
          <a:ext cx="2961977" cy="1480988"/>
        </a:xfrm>
        <a:prstGeom prst="roundRect">
          <a:avLst>
            <a:gd name="adj" fmla="val 10000"/>
          </a:avLst>
        </a:prstGeom>
        <a:solidFill>
          <a:srgbClr val="294A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Contact your OSEP Project Officer to discuss changes in the number of or completion status of scholars.</a:t>
          </a:r>
        </a:p>
      </dsp:txBody>
      <dsp:txXfrm>
        <a:off x="957779" y="3182810"/>
        <a:ext cx="2875223" cy="13942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69D20-1F64-42AE-A6B8-BC482423C23C}">
      <dsp:nvSpPr>
        <dsp:cNvPr id="0" name=""/>
        <dsp:cNvSpPr/>
      </dsp:nvSpPr>
      <dsp:spPr>
        <a:xfrm>
          <a:off x="0" y="548"/>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1688A-D73B-47F7-A1CD-835B04A5661D}">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FA38E-FCA6-4621-9F3F-706233C6516C}">
      <dsp:nvSpPr>
        <dsp:cNvPr id="0" name=""/>
        <dsp:cNvSpPr/>
      </dsp:nvSpPr>
      <dsp:spPr>
        <a:xfrm>
          <a:off x="1483251" y="548"/>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Recommend to your scholars to review the resources available on the Training Page: </a:t>
          </a:r>
          <a:r>
            <a:rPr lang="en-US" sz="2100" kern="1200" dirty="0">
              <a:latin typeface="Montserrat" panose="00000500000000000000" pitchFamily="2" charset="0"/>
              <a:hlinkClick xmlns:r="http://schemas.openxmlformats.org/officeDocument/2006/relationships" r:id="rId3"/>
            </a:rPr>
            <a:t>https://pdp.ed.gov/OSEP/Home/Training</a:t>
          </a:r>
          <a:r>
            <a:rPr lang="en-US" sz="2100" kern="1200" dirty="0">
              <a:latin typeface="Montserrat" panose="00000500000000000000" pitchFamily="2" charset="0"/>
            </a:rPr>
            <a:t> </a:t>
          </a:r>
        </a:p>
      </dsp:txBody>
      <dsp:txXfrm>
        <a:off x="1483251" y="548"/>
        <a:ext cx="6974948" cy="1284200"/>
      </dsp:txXfrm>
    </dsp:sp>
    <dsp:sp modelId="{58413215-A634-42BC-B555-21E83D8F4344}">
      <dsp:nvSpPr>
        <dsp:cNvPr id="0" name=""/>
        <dsp:cNvSpPr/>
      </dsp:nvSpPr>
      <dsp:spPr>
        <a:xfrm>
          <a:off x="0" y="1605799"/>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A3D11-8980-46C4-A46E-F683F45CFA09}">
      <dsp:nvSpPr>
        <dsp:cNvPr id="0" name=""/>
        <dsp:cNvSpPr/>
      </dsp:nvSpPr>
      <dsp:spPr>
        <a:xfrm>
          <a:off x="388470" y="1894744"/>
          <a:ext cx="706310" cy="70631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66199-16F1-430D-A938-083742906CB9}">
      <dsp:nvSpPr>
        <dsp:cNvPr id="0" name=""/>
        <dsp:cNvSpPr/>
      </dsp:nvSpPr>
      <dsp:spPr>
        <a:xfrm>
          <a:off x="1483251" y="1605799"/>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Notify scholars at the beginning of the program that they will be required to provide licensure test results to you.</a:t>
          </a:r>
        </a:p>
      </dsp:txBody>
      <dsp:txXfrm>
        <a:off x="1483251" y="1605799"/>
        <a:ext cx="6974948" cy="1284200"/>
      </dsp:txXfrm>
    </dsp:sp>
    <dsp:sp modelId="{597453E3-9F5E-4E8F-A023-C6F38F93DCA4}">
      <dsp:nvSpPr>
        <dsp:cNvPr id="0" name=""/>
        <dsp:cNvSpPr/>
      </dsp:nvSpPr>
      <dsp:spPr>
        <a:xfrm>
          <a:off x="0" y="3211050"/>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56F2C5-5C20-4D56-9E95-3C838405C0F2}">
      <dsp:nvSpPr>
        <dsp:cNvPr id="0" name=""/>
        <dsp:cNvSpPr/>
      </dsp:nvSpPr>
      <dsp:spPr>
        <a:xfrm>
          <a:off x="388470" y="3499995"/>
          <a:ext cx="706310" cy="70631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08F92-3C74-4D1F-928F-3DE1E927148A}">
      <dsp:nvSpPr>
        <dsp:cNvPr id="0" name=""/>
        <dsp:cNvSpPr/>
      </dsp:nvSpPr>
      <dsp:spPr>
        <a:xfrm>
          <a:off x="1483251" y="3211050"/>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Arrange and conduct exit interviews with each exiting scholar.</a:t>
          </a:r>
        </a:p>
      </dsp:txBody>
      <dsp:txXfrm>
        <a:off x="1483251" y="3211050"/>
        <a:ext cx="6974948" cy="128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9E1DC-7C1F-4CC0-98BF-6A203C9E9CFA}">
      <dsp:nvSpPr>
        <dsp:cNvPr id="0" name=""/>
        <dsp:cNvSpPr/>
      </dsp:nvSpPr>
      <dsp:spPr>
        <a:xfrm>
          <a:off x="0" y="98345"/>
          <a:ext cx="8458200" cy="19809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B32C6-5C18-4624-AD7E-8F6DE833239F}">
      <dsp:nvSpPr>
        <dsp:cNvPr id="0" name=""/>
        <dsp:cNvSpPr/>
      </dsp:nvSpPr>
      <dsp:spPr>
        <a:xfrm>
          <a:off x="599240" y="544062"/>
          <a:ext cx="1089529" cy="10895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1A823F-1CD2-4E79-891D-FDFACCF0FC52}">
      <dsp:nvSpPr>
        <dsp:cNvPr id="0" name=""/>
        <dsp:cNvSpPr/>
      </dsp:nvSpPr>
      <dsp:spPr>
        <a:xfrm>
          <a:off x="2288010" y="98345"/>
          <a:ext cx="6170189" cy="1980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52" tIns="209652" rIns="209652" bIns="209652"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Montserrat" panose="00000500000000000000" pitchFamily="2" charset="0"/>
            </a:rPr>
            <a:t>Grantees must </a:t>
          </a:r>
          <a:r>
            <a:rPr lang="en-US" sz="2000" b="1" kern="1200" dirty="0">
              <a:latin typeface="Montserrat" panose="00000500000000000000" pitchFamily="2" charset="0"/>
            </a:rPr>
            <a:t>evaluate how well the goals or objectives of the proposed leadership project have been met</a:t>
          </a:r>
          <a:r>
            <a:rPr lang="en-US" sz="2000" kern="1200" dirty="0">
              <a:latin typeface="Montserrat" panose="00000500000000000000" pitchFamily="2" charset="0"/>
            </a:rPr>
            <a:t>. This includes both scholar and project outcomes, particularly the acquisition of scholars' competencies. </a:t>
          </a:r>
        </a:p>
      </dsp:txBody>
      <dsp:txXfrm>
        <a:off x="2288010" y="98345"/>
        <a:ext cx="6170189" cy="1980961"/>
      </dsp:txXfrm>
    </dsp:sp>
    <dsp:sp modelId="{FAF7FF6E-6951-4C67-AFB2-82A2B7775D0D}">
      <dsp:nvSpPr>
        <dsp:cNvPr id="0" name=""/>
        <dsp:cNvSpPr/>
      </dsp:nvSpPr>
      <dsp:spPr>
        <a:xfrm>
          <a:off x="0" y="2416492"/>
          <a:ext cx="8458200" cy="19809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A1B6FC-C654-4EB7-8C38-E0589FE7DDF1}">
      <dsp:nvSpPr>
        <dsp:cNvPr id="0" name=""/>
        <dsp:cNvSpPr/>
      </dsp:nvSpPr>
      <dsp:spPr>
        <a:xfrm>
          <a:off x="599240" y="2862208"/>
          <a:ext cx="1089529" cy="10895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763B0-DA91-40D2-8C86-2785C2A5E81B}">
      <dsp:nvSpPr>
        <dsp:cNvPr id="0" name=""/>
        <dsp:cNvSpPr/>
      </dsp:nvSpPr>
      <dsp:spPr>
        <a:xfrm>
          <a:off x="2288010" y="2416492"/>
          <a:ext cx="6170189" cy="1980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52" tIns="209652" rIns="209652" bIns="209652" numCol="1" spcCol="1270" anchor="ctr" anchorCtr="0">
          <a:noAutofit/>
        </a:bodyPr>
        <a:lstStyle/>
        <a:p>
          <a:pPr marL="0" lvl="0" indent="0" algn="l" defTabSz="933450">
            <a:lnSpc>
              <a:spcPct val="100000"/>
            </a:lnSpc>
            <a:spcBef>
              <a:spcPct val="0"/>
            </a:spcBef>
            <a:spcAft>
              <a:spcPct val="35000"/>
            </a:spcAft>
            <a:buNone/>
          </a:pPr>
          <a:r>
            <a:rPr lang="en-US" sz="2100" b="1" kern="1200" dirty="0">
              <a:latin typeface="Montserrat" panose="00000500000000000000" pitchFamily="2" charset="0"/>
            </a:rPr>
            <a:t>Collect, analyze, and use data</a:t>
          </a:r>
          <a:r>
            <a:rPr lang="en-US" sz="2100" kern="1200" dirty="0">
              <a:latin typeface="Montserrat" panose="00000500000000000000" pitchFamily="2" charset="0"/>
            </a:rPr>
            <a:t> on current scholars and scholars who graduate from the program </a:t>
          </a:r>
          <a:r>
            <a:rPr lang="en-US" sz="2100" b="1" kern="1200" dirty="0">
              <a:latin typeface="Montserrat" panose="00000500000000000000" pitchFamily="2" charset="0"/>
            </a:rPr>
            <a:t>to improve the proposed program on an ongoing basis. </a:t>
          </a:r>
          <a:endParaRPr lang="en-US" sz="2100" kern="1200" dirty="0">
            <a:latin typeface="Montserrat" panose="00000500000000000000" pitchFamily="2" charset="0"/>
          </a:endParaRPr>
        </a:p>
      </dsp:txBody>
      <dsp:txXfrm>
        <a:off x="2288010" y="2416492"/>
        <a:ext cx="6170189" cy="1980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EA148-6806-4445-95E6-FDD0A98C8DC0}">
      <dsp:nvSpPr>
        <dsp:cNvPr id="0" name=""/>
        <dsp:cNvSpPr/>
      </dsp:nvSpPr>
      <dsp:spPr>
        <a:xfrm>
          <a:off x="0" y="67019"/>
          <a:ext cx="8458200" cy="1034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Montserrat" panose="00000500000000000000" pitchFamily="2" charset="0"/>
            </a:rPr>
            <a:t>Helps measure whether the PDP is </a:t>
          </a:r>
          <a:br>
            <a:rPr lang="en-US" sz="2600" kern="1200" dirty="0">
              <a:latin typeface="Montserrat" panose="00000500000000000000" pitchFamily="2" charset="0"/>
            </a:rPr>
          </a:br>
          <a:r>
            <a:rPr lang="en-US" sz="2600" kern="1200" dirty="0">
              <a:latin typeface="Montserrat" panose="00000500000000000000" pitchFamily="2" charset="0"/>
            </a:rPr>
            <a:t>meeting its objectives.</a:t>
          </a:r>
        </a:p>
      </dsp:txBody>
      <dsp:txXfrm>
        <a:off x="50489" y="117508"/>
        <a:ext cx="8357222" cy="933302"/>
      </dsp:txXfrm>
    </dsp:sp>
    <dsp:sp modelId="{917D57FC-AC4C-415F-8F58-36338702833C}">
      <dsp:nvSpPr>
        <dsp:cNvPr id="0" name=""/>
        <dsp:cNvSpPr/>
      </dsp:nvSpPr>
      <dsp:spPr>
        <a:xfrm>
          <a:off x="0" y="1176180"/>
          <a:ext cx="8458200" cy="1034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Montserrat" panose="00000500000000000000" pitchFamily="2" charset="0"/>
            </a:rPr>
            <a:t>Demonstrates PROGRAM progress </a:t>
          </a:r>
          <a:br>
            <a:rPr lang="en-US" sz="2600" kern="1200" dirty="0">
              <a:latin typeface="Montserrat" panose="00000500000000000000" pitchFamily="2" charset="0"/>
            </a:rPr>
          </a:br>
          <a:r>
            <a:rPr lang="en-US" sz="2600" kern="1200" dirty="0">
              <a:latin typeface="Montserrat" panose="00000500000000000000" pitchFamily="2" charset="0"/>
            </a:rPr>
            <a:t>and effectiveness over time.</a:t>
          </a:r>
        </a:p>
      </dsp:txBody>
      <dsp:txXfrm>
        <a:off x="50489" y="1226669"/>
        <a:ext cx="8357222" cy="933302"/>
      </dsp:txXfrm>
    </dsp:sp>
    <dsp:sp modelId="{9D26139C-F46D-4A79-8A33-D8E04F3440A4}">
      <dsp:nvSpPr>
        <dsp:cNvPr id="0" name=""/>
        <dsp:cNvSpPr/>
      </dsp:nvSpPr>
      <dsp:spPr>
        <a:xfrm>
          <a:off x="0" y="2285340"/>
          <a:ext cx="8458200" cy="1034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Montserrat" panose="00000500000000000000" pitchFamily="2" charset="0"/>
            </a:rPr>
            <a:t>Used by Congress to determine future </a:t>
          </a:r>
          <a:br>
            <a:rPr lang="en-US" sz="2600" kern="1200" dirty="0">
              <a:latin typeface="Montserrat" panose="00000500000000000000" pitchFamily="2" charset="0"/>
            </a:rPr>
          </a:br>
          <a:r>
            <a:rPr lang="en-US" sz="2600" kern="1200" dirty="0">
              <a:latin typeface="Montserrat" panose="00000500000000000000" pitchFamily="2" charset="0"/>
            </a:rPr>
            <a:t>program funding.</a:t>
          </a:r>
        </a:p>
      </dsp:txBody>
      <dsp:txXfrm>
        <a:off x="50489" y="2335829"/>
        <a:ext cx="8357222" cy="933302"/>
      </dsp:txXfrm>
    </dsp:sp>
    <dsp:sp modelId="{121EA0CD-3C93-4343-97AD-0626515795B2}">
      <dsp:nvSpPr>
        <dsp:cNvPr id="0" name=""/>
        <dsp:cNvSpPr/>
      </dsp:nvSpPr>
      <dsp:spPr>
        <a:xfrm>
          <a:off x="0" y="3394500"/>
          <a:ext cx="8458200" cy="1034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Montserrat" panose="00000500000000000000" pitchFamily="2" charset="0"/>
            </a:rPr>
            <a:t>Required under the Government Performance and Results Act (GPRA).</a:t>
          </a:r>
        </a:p>
      </dsp:txBody>
      <dsp:txXfrm>
        <a:off x="50489" y="3444989"/>
        <a:ext cx="8357222" cy="933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1FC28-F0D3-47D9-A47A-2D3187AB44C8}">
      <dsp:nvSpPr>
        <dsp:cNvPr id="0" name=""/>
        <dsp:cNvSpPr/>
      </dsp:nvSpPr>
      <dsp:spPr>
        <a:xfrm>
          <a:off x="7455" y="1553571"/>
          <a:ext cx="1424647" cy="1582624"/>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Grantee initiates the PSA and fills in scholar information</a:t>
          </a:r>
        </a:p>
      </dsp:txBody>
      <dsp:txXfrm>
        <a:off x="49181" y="1595297"/>
        <a:ext cx="1341195" cy="1499172"/>
      </dsp:txXfrm>
    </dsp:sp>
    <dsp:sp modelId="{AFE35A6D-CB75-447E-8CAC-C1C09656E8D4}">
      <dsp:nvSpPr>
        <dsp:cNvPr id="0" name=""/>
        <dsp:cNvSpPr/>
      </dsp:nvSpPr>
      <dsp:spPr>
        <a:xfrm>
          <a:off x="1522567" y="2232708"/>
          <a:ext cx="191784" cy="224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1522567" y="2277578"/>
        <a:ext cx="134249" cy="134611"/>
      </dsp:txXfrm>
    </dsp:sp>
    <dsp:sp modelId="{6ACCDDED-7350-4D66-A6B1-F73404F2B899}">
      <dsp:nvSpPr>
        <dsp:cNvPr id="0" name=""/>
        <dsp:cNvSpPr/>
      </dsp:nvSpPr>
      <dsp:spPr>
        <a:xfrm>
          <a:off x="1793960" y="1553236"/>
          <a:ext cx="1290987" cy="1583294"/>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receives email notification to review digital PSA</a:t>
          </a:r>
        </a:p>
      </dsp:txBody>
      <dsp:txXfrm>
        <a:off x="1831772" y="1591048"/>
        <a:ext cx="1215363" cy="1507670"/>
      </dsp:txXfrm>
    </dsp:sp>
    <dsp:sp modelId="{9D51B942-A4CB-49D2-8ADE-22AB591A6322}">
      <dsp:nvSpPr>
        <dsp:cNvPr id="0" name=""/>
        <dsp:cNvSpPr/>
      </dsp:nvSpPr>
      <dsp:spPr>
        <a:xfrm>
          <a:off x="3175411" y="2232708"/>
          <a:ext cx="191784" cy="224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3175411" y="2277578"/>
        <a:ext cx="134249" cy="134611"/>
      </dsp:txXfrm>
    </dsp:sp>
    <dsp:sp modelId="{1B8273D5-E07E-4BB1-94A3-1BCE20A5527F}">
      <dsp:nvSpPr>
        <dsp:cNvPr id="0" name=""/>
        <dsp:cNvSpPr/>
      </dsp:nvSpPr>
      <dsp:spPr>
        <a:xfrm>
          <a:off x="3446804" y="1564939"/>
          <a:ext cx="1039569" cy="1559889"/>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reviews PSA</a:t>
          </a:r>
        </a:p>
      </dsp:txBody>
      <dsp:txXfrm>
        <a:off x="3477252" y="1595387"/>
        <a:ext cx="978673" cy="1498993"/>
      </dsp:txXfrm>
    </dsp:sp>
    <dsp:sp modelId="{9B0C0428-DDE3-45E2-A686-D315EC2E5871}">
      <dsp:nvSpPr>
        <dsp:cNvPr id="0" name=""/>
        <dsp:cNvSpPr/>
      </dsp:nvSpPr>
      <dsp:spPr>
        <a:xfrm>
          <a:off x="4576837" y="2232708"/>
          <a:ext cx="191784" cy="224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4576837" y="2277578"/>
        <a:ext cx="134249" cy="134611"/>
      </dsp:txXfrm>
    </dsp:sp>
    <dsp:sp modelId="{50EB1EDA-F51B-4448-BB20-C2A3FD2FE51E}">
      <dsp:nvSpPr>
        <dsp:cNvPr id="0" name=""/>
        <dsp:cNvSpPr/>
      </dsp:nvSpPr>
      <dsp:spPr>
        <a:xfrm>
          <a:off x="4848229" y="1545093"/>
          <a:ext cx="1024678" cy="1599581"/>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signs PSA</a:t>
          </a:r>
        </a:p>
      </dsp:txBody>
      <dsp:txXfrm>
        <a:off x="4878241" y="1575105"/>
        <a:ext cx="964654" cy="1539557"/>
      </dsp:txXfrm>
    </dsp:sp>
    <dsp:sp modelId="{5A9D6BF1-C241-4151-A876-9525EAF8D542}">
      <dsp:nvSpPr>
        <dsp:cNvPr id="0" name=""/>
        <dsp:cNvSpPr/>
      </dsp:nvSpPr>
      <dsp:spPr>
        <a:xfrm>
          <a:off x="5963372" y="2232708"/>
          <a:ext cx="191784" cy="224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5963372" y="2277578"/>
        <a:ext cx="134249" cy="134611"/>
      </dsp:txXfrm>
    </dsp:sp>
    <dsp:sp modelId="{F5941B44-2B04-474A-82D5-4260BF433973}">
      <dsp:nvSpPr>
        <dsp:cNvPr id="0" name=""/>
        <dsp:cNvSpPr/>
      </dsp:nvSpPr>
      <dsp:spPr>
        <a:xfrm>
          <a:off x="6234765" y="1553571"/>
          <a:ext cx="1235550" cy="1582624"/>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PD Reviews PSA then signs and submits</a:t>
          </a:r>
        </a:p>
      </dsp:txBody>
      <dsp:txXfrm>
        <a:off x="6270953" y="1589759"/>
        <a:ext cx="1163174" cy="1510248"/>
      </dsp:txXfrm>
    </dsp:sp>
    <dsp:sp modelId="{D516E684-9500-4F60-A6BA-4EF1EE6C7BD8}">
      <dsp:nvSpPr>
        <dsp:cNvPr id="0" name=""/>
        <dsp:cNvSpPr/>
      </dsp:nvSpPr>
      <dsp:spPr>
        <a:xfrm>
          <a:off x="7560779" y="2232708"/>
          <a:ext cx="191784" cy="224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7560779" y="2277578"/>
        <a:ext cx="134249" cy="134611"/>
      </dsp:txXfrm>
    </dsp:sp>
    <dsp:sp modelId="{D8CC181C-9AFA-408D-86CD-FD2E00AFE162}">
      <dsp:nvSpPr>
        <dsp:cNvPr id="0" name=""/>
        <dsp:cNvSpPr/>
      </dsp:nvSpPr>
      <dsp:spPr>
        <a:xfrm>
          <a:off x="7832172" y="1553571"/>
          <a:ext cx="1151970" cy="1582624"/>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record is created in the PDPDCS</a:t>
          </a:r>
        </a:p>
      </dsp:txBody>
      <dsp:txXfrm>
        <a:off x="7865912" y="1587311"/>
        <a:ext cx="1084490" cy="1515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1FC28-F0D3-47D9-A47A-2D3187AB44C8}">
      <dsp:nvSpPr>
        <dsp:cNvPr id="0" name=""/>
        <dsp:cNvSpPr/>
      </dsp:nvSpPr>
      <dsp:spPr>
        <a:xfrm>
          <a:off x="6546" y="641980"/>
          <a:ext cx="1337250" cy="1522171"/>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Grantee initiates the EC from the scholar record</a:t>
          </a:r>
        </a:p>
      </dsp:txBody>
      <dsp:txXfrm>
        <a:off x="45713" y="681147"/>
        <a:ext cx="1258916" cy="1443837"/>
      </dsp:txXfrm>
    </dsp:sp>
    <dsp:sp modelId="{AFE35A6D-CB75-447E-8CAC-C1C09656E8D4}">
      <dsp:nvSpPr>
        <dsp:cNvPr id="0" name=""/>
        <dsp:cNvSpPr/>
      </dsp:nvSpPr>
      <dsp:spPr>
        <a:xfrm>
          <a:off x="1428711" y="1297772"/>
          <a:ext cx="180018" cy="210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1428711" y="1339889"/>
        <a:ext cx="126013" cy="126353"/>
      </dsp:txXfrm>
    </dsp:sp>
    <dsp:sp modelId="{6ACCDDED-7350-4D66-A6B1-F73404F2B899}">
      <dsp:nvSpPr>
        <dsp:cNvPr id="0" name=""/>
        <dsp:cNvSpPr/>
      </dsp:nvSpPr>
      <dsp:spPr>
        <a:xfrm>
          <a:off x="1683454" y="641658"/>
          <a:ext cx="1408858" cy="1522815"/>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receives email notification to review digital EC</a:t>
          </a:r>
        </a:p>
      </dsp:txBody>
      <dsp:txXfrm>
        <a:off x="1724718" y="682922"/>
        <a:ext cx="1326330" cy="1440287"/>
      </dsp:txXfrm>
    </dsp:sp>
    <dsp:sp modelId="{9D51B942-A4CB-49D2-8ADE-22AB591A6322}">
      <dsp:nvSpPr>
        <dsp:cNvPr id="0" name=""/>
        <dsp:cNvSpPr/>
      </dsp:nvSpPr>
      <dsp:spPr>
        <a:xfrm>
          <a:off x="3177227" y="1297772"/>
          <a:ext cx="180018" cy="210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3177227" y="1339889"/>
        <a:ext cx="126013" cy="126353"/>
      </dsp:txXfrm>
    </dsp:sp>
    <dsp:sp modelId="{1B8273D5-E07E-4BB1-94A3-1BCE20A5527F}">
      <dsp:nvSpPr>
        <dsp:cNvPr id="0" name=""/>
        <dsp:cNvSpPr/>
      </dsp:nvSpPr>
      <dsp:spPr>
        <a:xfrm>
          <a:off x="3431971" y="652913"/>
          <a:ext cx="975794" cy="1500305"/>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reviews EC</a:t>
          </a:r>
        </a:p>
      </dsp:txBody>
      <dsp:txXfrm>
        <a:off x="3460551" y="681493"/>
        <a:ext cx="918634" cy="1443145"/>
      </dsp:txXfrm>
    </dsp:sp>
    <dsp:sp modelId="{9B0C0428-DDE3-45E2-A686-D315EC2E5871}">
      <dsp:nvSpPr>
        <dsp:cNvPr id="0" name=""/>
        <dsp:cNvSpPr/>
      </dsp:nvSpPr>
      <dsp:spPr>
        <a:xfrm>
          <a:off x="4492680" y="1297772"/>
          <a:ext cx="180018" cy="210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4492680" y="1339889"/>
        <a:ext cx="126013" cy="126353"/>
      </dsp:txXfrm>
    </dsp:sp>
    <dsp:sp modelId="{50EB1EDA-F51B-4448-BB20-C2A3FD2FE51E}">
      <dsp:nvSpPr>
        <dsp:cNvPr id="0" name=""/>
        <dsp:cNvSpPr/>
      </dsp:nvSpPr>
      <dsp:spPr>
        <a:xfrm>
          <a:off x="4747423" y="633825"/>
          <a:ext cx="961817" cy="1538480"/>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signs EC</a:t>
          </a:r>
        </a:p>
      </dsp:txBody>
      <dsp:txXfrm>
        <a:off x="4775594" y="661996"/>
        <a:ext cx="905475" cy="1482138"/>
      </dsp:txXfrm>
    </dsp:sp>
    <dsp:sp modelId="{5A9D6BF1-C241-4151-A876-9525EAF8D542}">
      <dsp:nvSpPr>
        <dsp:cNvPr id="0" name=""/>
        <dsp:cNvSpPr/>
      </dsp:nvSpPr>
      <dsp:spPr>
        <a:xfrm>
          <a:off x="5794156" y="1297772"/>
          <a:ext cx="180018" cy="210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5794156" y="1339889"/>
        <a:ext cx="126013" cy="126353"/>
      </dsp:txXfrm>
    </dsp:sp>
    <dsp:sp modelId="{F5941B44-2B04-474A-82D5-4260BF433973}">
      <dsp:nvSpPr>
        <dsp:cNvPr id="0" name=""/>
        <dsp:cNvSpPr/>
      </dsp:nvSpPr>
      <dsp:spPr>
        <a:xfrm>
          <a:off x="6048899" y="641980"/>
          <a:ext cx="978095" cy="1522171"/>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PD signs EC</a:t>
          </a:r>
        </a:p>
      </dsp:txBody>
      <dsp:txXfrm>
        <a:off x="6077546" y="670627"/>
        <a:ext cx="920801" cy="1464877"/>
      </dsp:txXfrm>
    </dsp:sp>
    <dsp:sp modelId="{D516E684-9500-4F60-A6BA-4EF1EE6C7BD8}">
      <dsp:nvSpPr>
        <dsp:cNvPr id="0" name=""/>
        <dsp:cNvSpPr/>
      </dsp:nvSpPr>
      <dsp:spPr>
        <a:xfrm>
          <a:off x="7111910" y="1297772"/>
          <a:ext cx="180018" cy="210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7111910" y="1339889"/>
        <a:ext cx="126013" cy="126353"/>
      </dsp:txXfrm>
    </dsp:sp>
    <dsp:sp modelId="{D8CC181C-9AFA-408D-86CD-FD2E00AFE162}">
      <dsp:nvSpPr>
        <dsp:cNvPr id="0" name=""/>
        <dsp:cNvSpPr/>
      </dsp:nvSpPr>
      <dsp:spPr>
        <a:xfrm>
          <a:off x="7366653" y="641980"/>
          <a:ext cx="1308837" cy="1522171"/>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PD exits the scholar in the PDPDCS</a:t>
          </a:r>
        </a:p>
      </dsp:txBody>
      <dsp:txXfrm>
        <a:off x="7404988" y="680315"/>
        <a:ext cx="1232167" cy="1445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2A3FE-45CE-44BB-90D4-C6F2338E4949}">
      <dsp:nvSpPr>
        <dsp:cNvPr id="0" name=""/>
        <dsp:cNvSpPr/>
      </dsp:nvSpPr>
      <dsp:spPr>
        <a:xfrm>
          <a:off x="181654" y="4"/>
          <a:ext cx="3478702" cy="27237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9B0FA9-FEBE-40A7-B8CC-77AAC2D238CA}">
      <dsp:nvSpPr>
        <dsp:cNvPr id="0" name=""/>
        <dsp:cNvSpPr/>
      </dsp:nvSpPr>
      <dsp:spPr>
        <a:xfrm>
          <a:off x="562852" y="362142"/>
          <a:ext cx="3478702" cy="272378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anose="00000500000000000000" pitchFamily="2" charset="0"/>
            </a:rPr>
            <a:t>OSEP requires that scholars are in a pending status for no more than 30 days.</a:t>
          </a:r>
        </a:p>
      </dsp:txBody>
      <dsp:txXfrm>
        <a:off x="642629" y="441919"/>
        <a:ext cx="3319148" cy="2564233"/>
      </dsp:txXfrm>
    </dsp:sp>
    <dsp:sp modelId="{172EDD9A-4118-4906-937A-9CC8FEA853B4}">
      <dsp:nvSpPr>
        <dsp:cNvPr id="0" name=""/>
        <dsp:cNvSpPr/>
      </dsp:nvSpPr>
      <dsp:spPr>
        <a:xfrm>
          <a:off x="4215670" y="855278"/>
          <a:ext cx="3827475" cy="27004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70FDC-2BB7-4C51-BD5D-73AF247A86C5}">
      <dsp:nvSpPr>
        <dsp:cNvPr id="0" name=""/>
        <dsp:cNvSpPr/>
      </dsp:nvSpPr>
      <dsp:spPr>
        <a:xfrm>
          <a:off x="4596867" y="1217416"/>
          <a:ext cx="3827475" cy="27004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anose="00000500000000000000" pitchFamily="2" charset="0"/>
            </a:rPr>
            <a:t>Help Desk staff will contact you and your Project Officer if your grant has scholars in a pending status at the end of each annual data collection period. </a:t>
          </a:r>
        </a:p>
      </dsp:txBody>
      <dsp:txXfrm>
        <a:off x="4675960" y="1296509"/>
        <a:ext cx="3669289" cy="25422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67E99-D365-4EDA-8E4F-F43A861C5C42}">
      <dsp:nvSpPr>
        <dsp:cNvPr id="0" name=""/>
        <dsp:cNvSpPr/>
      </dsp:nvSpPr>
      <dsp:spPr>
        <a:xfrm>
          <a:off x="0" y="246405"/>
          <a:ext cx="8458200" cy="12647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ontserrat" panose="00000500000000000000" pitchFamily="2" charset="0"/>
            </a:rPr>
            <a:t>PDPDCS staff must notify the Department’s Education Security Operation Center (EDSOC), document the incident, and expunge the file or email from the servers</a:t>
          </a:r>
        </a:p>
      </dsp:txBody>
      <dsp:txXfrm>
        <a:off x="61741" y="308146"/>
        <a:ext cx="8334718" cy="1141288"/>
      </dsp:txXfrm>
    </dsp:sp>
    <dsp:sp modelId="{62C986B0-C37D-409F-AC6B-0E9AE0812E7A}">
      <dsp:nvSpPr>
        <dsp:cNvPr id="0" name=""/>
        <dsp:cNvSpPr/>
      </dsp:nvSpPr>
      <dsp:spPr>
        <a:xfrm>
          <a:off x="0" y="1577415"/>
          <a:ext cx="8458200" cy="1264770"/>
        </a:xfrm>
        <a:prstGeom prst="roundRect">
          <a:avLst/>
        </a:prstGeom>
        <a:solidFill>
          <a:srgbClr val="637D8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ontserrat" panose="00000500000000000000" pitchFamily="2" charset="0"/>
            </a:rPr>
            <a:t>Additional interviews, investigations, and mitigation strategies may be necessary</a:t>
          </a:r>
        </a:p>
      </dsp:txBody>
      <dsp:txXfrm>
        <a:off x="61741" y="1639156"/>
        <a:ext cx="8334718" cy="1141288"/>
      </dsp:txXfrm>
    </dsp:sp>
    <dsp:sp modelId="{C4CD57F3-5872-4383-AE23-978BCC228097}">
      <dsp:nvSpPr>
        <dsp:cNvPr id="0" name=""/>
        <dsp:cNvSpPr/>
      </dsp:nvSpPr>
      <dsp:spPr>
        <a:xfrm>
          <a:off x="0" y="2908425"/>
          <a:ext cx="8458200" cy="1264770"/>
        </a:xfrm>
        <a:prstGeom prst="roundRect">
          <a:avLst/>
        </a:prstGeom>
        <a:solidFill>
          <a:srgbClr val="294A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ontserrat" panose="00000500000000000000" pitchFamily="2" charset="0"/>
            </a:rPr>
            <a:t>PDPDCS Staff must review all other scholar records and documentation associated with the grantee</a:t>
          </a:r>
        </a:p>
      </dsp:txBody>
      <dsp:txXfrm>
        <a:off x="61741" y="2970166"/>
        <a:ext cx="8334718" cy="11412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6D280-5858-4254-9055-632B40E45C8C}">
      <dsp:nvSpPr>
        <dsp:cNvPr id="0" name=""/>
        <dsp:cNvSpPr/>
      </dsp:nvSpPr>
      <dsp:spPr>
        <a:xfrm>
          <a:off x="0" y="548"/>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38920-8576-4DCA-9D4B-6F4823BD26C6}">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8808C-BBA3-4FBC-A3FA-9849EFAFE593}">
      <dsp:nvSpPr>
        <dsp:cNvPr id="0" name=""/>
        <dsp:cNvSpPr/>
      </dsp:nvSpPr>
      <dsp:spPr>
        <a:xfrm>
          <a:off x="1483251" y="548"/>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Always encrypt files being sent by email, including to the PDPDCS Help Desk.</a:t>
          </a:r>
        </a:p>
      </dsp:txBody>
      <dsp:txXfrm>
        <a:off x="1483251" y="548"/>
        <a:ext cx="6974948" cy="1284200"/>
      </dsp:txXfrm>
    </dsp:sp>
    <dsp:sp modelId="{D9A3FC20-A56F-468C-8613-3587575247B5}">
      <dsp:nvSpPr>
        <dsp:cNvPr id="0" name=""/>
        <dsp:cNvSpPr/>
      </dsp:nvSpPr>
      <dsp:spPr>
        <a:xfrm>
          <a:off x="0" y="1605799"/>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5B04A-ED6E-417B-A75C-DB21F246C303}">
      <dsp:nvSpPr>
        <dsp:cNvPr id="0" name=""/>
        <dsp:cNvSpPr/>
      </dsp:nvSpPr>
      <dsp:spPr>
        <a:xfrm>
          <a:off x="388470" y="1894744"/>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FA66C-01F6-46B1-AB2B-8FAE40AA55DB}">
      <dsp:nvSpPr>
        <dsp:cNvPr id="0" name=""/>
        <dsp:cNvSpPr/>
      </dsp:nvSpPr>
      <dsp:spPr>
        <a:xfrm>
          <a:off x="1483251" y="1605799"/>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Use the digital Pre-Scholarship Agreements and Exit Certifications to avoid uploading a document to the wrong scholar record. </a:t>
          </a:r>
        </a:p>
      </dsp:txBody>
      <dsp:txXfrm>
        <a:off x="1483251" y="1605799"/>
        <a:ext cx="6974948" cy="1284200"/>
      </dsp:txXfrm>
    </dsp:sp>
    <dsp:sp modelId="{84761C27-2494-47B9-A4A0-5DF21F984084}">
      <dsp:nvSpPr>
        <dsp:cNvPr id="0" name=""/>
        <dsp:cNvSpPr/>
      </dsp:nvSpPr>
      <dsp:spPr>
        <a:xfrm>
          <a:off x="0" y="3200404"/>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C86B8-137B-445A-9FCD-078F1835E0F8}">
      <dsp:nvSpPr>
        <dsp:cNvPr id="0" name=""/>
        <dsp:cNvSpPr/>
      </dsp:nvSpPr>
      <dsp:spPr>
        <a:xfrm>
          <a:off x="388470" y="3499995"/>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6135C-27C1-4842-8EAA-9D2C5C9991BD}">
      <dsp:nvSpPr>
        <dsp:cNvPr id="0" name=""/>
        <dsp:cNvSpPr/>
      </dsp:nvSpPr>
      <dsp:spPr>
        <a:xfrm>
          <a:off x="1483251" y="3211050"/>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Implement a file naming convention to track files associated with each scholar’s record: PSA_J_DOE.pdf</a:t>
          </a:r>
          <a:r>
            <a:rPr lang="en-US" sz="2100" kern="1200" dirty="0"/>
            <a:t>.</a:t>
          </a:r>
        </a:p>
      </dsp:txBody>
      <dsp:txXfrm>
        <a:off x="1483251" y="3211050"/>
        <a:ext cx="6974948" cy="1284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80E0C-2BD4-41C3-9B79-EB13AE1A3B5D}">
      <dsp:nvSpPr>
        <dsp:cNvPr id="0" name=""/>
        <dsp:cNvSpPr/>
      </dsp:nvSpPr>
      <dsp:spPr>
        <a:xfrm>
          <a:off x="2786946" y="1844277"/>
          <a:ext cx="1467640" cy="1101770"/>
        </a:xfrm>
        <a:custGeom>
          <a:avLst/>
          <a:gdLst/>
          <a:ahLst/>
          <a:cxnLst/>
          <a:rect l="0" t="0" r="0" b="0"/>
          <a:pathLst>
            <a:path>
              <a:moveTo>
                <a:pt x="0" y="0"/>
              </a:moveTo>
              <a:lnTo>
                <a:pt x="0" y="843861"/>
              </a:lnTo>
              <a:lnTo>
                <a:pt x="1467640" y="843861"/>
              </a:lnTo>
              <a:lnTo>
                <a:pt x="1467640" y="110177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CD864-6920-418D-A69E-47A8099D4B39}">
      <dsp:nvSpPr>
        <dsp:cNvPr id="0" name=""/>
        <dsp:cNvSpPr/>
      </dsp:nvSpPr>
      <dsp:spPr>
        <a:xfrm>
          <a:off x="1279146" y="1844277"/>
          <a:ext cx="1507800" cy="1101770"/>
        </a:xfrm>
        <a:custGeom>
          <a:avLst/>
          <a:gdLst/>
          <a:ahLst/>
          <a:cxnLst/>
          <a:rect l="0" t="0" r="0" b="0"/>
          <a:pathLst>
            <a:path>
              <a:moveTo>
                <a:pt x="1507800" y="0"/>
              </a:moveTo>
              <a:lnTo>
                <a:pt x="1507800" y="843861"/>
              </a:lnTo>
              <a:lnTo>
                <a:pt x="0" y="843861"/>
              </a:lnTo>
              <a:lnTo>
                <a:pt x="0" y="110177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1421A9-5EF2-41E8-8EF5-036F7F405947}">
      <dsp:nvSpPr>
        <dsp:cNvPr id="0" name=""/>
        <dsp:cNvSpPr/>
      </dsp:nvSpPr>
      <dsp:spPr>
        <a:xfrm>
          <a:off x="713255" y="60461"/>
          <a:ext cx="4147382" cy="178381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2CD51-007B-4885-B29E-634CD914F442}">
      <dsp:nvSpPr>
        <dsp:cNvPr id="0" name=""/>
        <dsp:cNvSpPr/>
      </dsp:nvSpPr>
      <dsp:spPr>
        <a:xfrm>
          <a:off x="1022591" y="354330"/>
          <a:ext cx="4147382" cy="178381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OSEP and PDPDCS staff must be able to reach scholars after they graduate or leave your IHE. Please enter a </a:t>
          </a:r>
          <a:r>
            <a:rPr lang="en-US" sz="2000" b="1" kern="1200" dirty="0">
              <a:latin typeface="Montserrat" panose="00000500000000000000" pitchFamily="2" charset="0"/>
            </a:rPr>
            <a:t>non-IHE email address </a:t>
          </a:r>
          <a:r>
            <a:rPr lang="en-US" sz="2000" kern="1200" dirty="0">
              <a:latin typeface="Montserrat" panose="00000500000000000000" pitchFamily="2" charset="0"/>
            </a:rPr>
            <a:t>for each scholar.</a:t>
          </a:r>
        </a:p>
      </dsp:txBody>
      <dsp:txXfrm>
        <a:off x="1074837" y="406576"/>
        <a:ext cx="4042890" cy="1679324"/>
      </dsp:txXfrm>
    </dsp:sp>
    <dsp:sp modelId="{B2B3D5C5-4F89-4F35-A12F-FD5A08A1B0A0}">
      <dsp:nvSpPr>
        <dsp:cNvPr id="0" name=""/>
        <dsp:cNvSpPr/>
      </dsp:nvSpPr>
      <dsp:spPr>
        <a:xfrm>
          <a:off x="3188" y="2946047"/>
          <a:ext cx="2551916" cy="841108"/>
        </a:xfrm>
        <a:prstGeom prst="roundRect">
          <a:avLst>
            <a:gd name="adj" fmla="val 10000"/>
          </a:avLst>
        </a:prstGeom>
        <a:solidFill>
          <a:srgbClr val="294A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B61D1-5B96-462B-9337-D9061546C81E}">
      <dsp:nvSpPr>
        <dsp:cNvPr id="0" name=""/>
        <dsp:cNvSpPr/>
      </dsp:nvSpPr>
      <dsp:spPr>
        <a:xfrm>
          <a:off x="312523" y="3239916"/>
          <a:ext cx="2551916" cy="84110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Personal email (e.g., Gmail, Yahoo, Outlook)</a:t>
          </a:r>
        </a:p>
      </dsp:txBody>
      <dsp:txXfrm>
        <a:off x="337158" y="3264551"/>
        <a:ext cx="2502646" cy="791838"/>
      </dsp:txXfrm>
    </dsp:sp>
    <dsp:sp modelId="{0A31BF78-A262-4D00-A58C-283CC1B95438}">
      <dsp:nvSpPr>
        <dsp:cNvPr id="0" name=""/>
        <dsp:cNvSpPr/>
      </dsp:nvSpPr>
      <dsp:spPr>
        <a:xfrm>
          <a:off x="3173775" y="2946047"/>
          <a:ext cx="2161624" cy="903337"/>
        </a:xfrm>
        <a:prstGeom prst="roundRect">
          <a:avLst>
            <a:gd name="adj" fmla="val 10000"/>
          </a:avLst>
        </a:prstGeom>
        <a:solidFill>
          <a:srgbClr val="294A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0A8E6-3824-4A43-B7A8-99593F277326}">
      <dsp:nvSpPr>
        <dsp:cNvPr id="0" name=""/>
        <dsp:cNvSpPr/>
      </dsp:nvSpPr>
      <dsp:spPr>
        <a:xfrm>
          <a:off x="3483111" y="3239916"/>
          <a:ext cx="2161624" cy="9033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Work email</a:t>
          </a:r>
        </a:p>
      </dsp:txBody>
      <dsp:txXfrm>
        <a:off x="3509569" y="3266374"/>
        <a:ext cx="2108708" cy="850421"/>
      </dsp:txXfrm>
    </dsp:sp>
    <dsp:sp modelId="{43560C04-F4FA-4EE8-B5D0-CBAA444E8943}">
      <dsp:nvSpPr>
        <dsp:cNvPr id="0" name=""/>
        <dsp:cNvSpPr/>
      </dsp:nvSpPr>
      <dsp:spPr>
        <a:xfrm>
          <a:off x="5309261" y="620375"/>
          <a:ext cx="2784019" cy="1767852"/>
        </a:xfrm>
        <a:prstGeom prst="roundRect">
          <a:avLst>
            <a:gd name="adj" fmla="val 10000"/>
          </a:avLst>
        </a:prstGeom>
        <a:solidFill>
          <a:srgbClr val="55C05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52942-A612-4672-A05F-4D62BF687E87}">
      <dsp:nvSpPr>
        <dsp:cNvPr id="0" name=""/>
        <dsp:cNvSpPr/>
      </dsp:nvSpPr>
      <dsp:spPr>
        <a:xfrm>
          <a:off x="5618596" y="914244"/>
          <a:ext cx="2784019" cy="1767852"/>
        </a:xfrm>
        <a:prstGeom prst="roundRect">
          <a:avLst>
            <a:gd name="adj" fmla="val 10000"/>
          </a:avLst>
        </a:prstGeom>
        <a:solidFill>
          <a:schemeClr val="lt1">
            <a:alpha val="90000"/>
            <a:hueOff val="0"/>
            <a:satOff val="0"/>
            <a:lumOff val="0"/>
            <a:alphaOff val="0"/>
          </a:schemeClr>
        </a:solidFill>
        <a:ln w="19050" cap="flat" cmpd="sng" algn="ctr">
          <a:solidFill>
            <a:srgbClr val="55C056"/>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ontserrat" panose="00000500000000000000" pitchFamily="2" charset="0"/>
            </a:rPr>
            <a:t>If the scholar has multiple emails, include a second non-IHE email in the alternative email field.</a:t>
          </a:r>
        </a:p>
      </dsp:txBody>
      <dsp:txXfrm>
        <a:off x="5670375" y="966023"/>
        <a:ext cx="2680461" cy="16642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900" tIns="46950" rIns="93900" bIns="46950" rtlCol="0"/>
          <a:lstStyle>
            <a:lvl1pPr algn="r">
              <a:defRPr sz="1200"/>
            </a:lvl1pPr>
          </a:lstStyle>
          <a:p>
            <a:fld id="{0F8813D8-8A98-460D-81D4-72C70E4D7405}" type="datetimeFigureOut">
              <a:rPr lang="en-US" smtClean="0"/>
              <a:pPr/>
              <a:t>12/12/2022</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900" tIns="46950" rIns="93900" bIns="46950"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900" tIns="46950" rIns="93900" bIns="46950" rtlCol="0"/>
          <a:lstStyle>
            <a:lvl1pPr algn="r">
              <a:defRPr sz="1200"/>
            </a:lvl1pPr>
          </a:lstStyle>
          <a:p>
            <a:fld id="{A005CAA2-D0F4-4FD7-938B-19F89EC3E682}" type="datetimeFigureOut">
              <a:rPr lang="en-US" smtClean="0"/>
              <a:pPr/>
              <a:t>12/12/2022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900" tIns="46950" rIns="93900" bIns="469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00" tIns="46950" rIns="93900" bIns="469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900" tIns="46950" rIns="93900" bIns="46950"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YlfoiIdJGW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dp.ed.gov/OSEP/Regulation/ProgramRegs2006"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pdp.ed.gov/OSEP/Home/Agreements/" TargetMode="External"/><Relationship Id="rId5" Type="http://schemas.openxmlformats.org/officeDocument/2006/relationships/hyperlink" Target="https://pdp.ed.gov/OSEP/Content/pdf/DCS_FAQs.pdf" TargetMode="External"/><Relationship Id="rId4" Type="http://schemas.openxmlformats.org/officeDocument/2006/relationships/hyperlink" Target="https://pdp.ed.gov/OSEP/Content/pdf/2006faq.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pdp.ed.gov/OSEP/Regulation/ProgramRegsIDEA602#childdisability"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pdp.ed.gov/OSEP/Regulation/ProgramRegsIDEA662"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4343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sz="1200" dirty="0"/>
              <a:t>The purpose of the </a:t>
            </a:r>
            <a:r>
              <a:rPr lang="en-US" sz="1200" b="1" dirty="0"/>
              <a:t>Absolute Priority</a:t>
            </a:r>
            <a:r>
              <a:rPr lang="en-US" sz="1200" dirty="0"/>
              <a:t> is to support existing doctoral degree programs that prepare special education, early intervention, and related services personnel at the doctoral degree level who are well qualified for, and can act effectively in, faculty positions in IHEs as researchers and </a:t>
            </a:r>
            <a:r>
              <a:rPr lang="en-US" dirty="0"/>
              <a:t>special education/early intervention/related services personnel preparers in IHEs, or as leaders in SEAs, LAs, LEAs, or EIS programs.</a:t>
            </a:r>
          </a:p>
          <a:p>
            <a:pPr marL="0" lvl="1"/>
            <a:endParaRPr lang="en-US" dirty="0"/>
          </a:p>
          <a:p>
            <a:pPr marL="0" lvl="1"/>
            <a:r>
              <a:rPr lang="en-US" dirty="0"/>
              <a:t>This priority will provide support to help address the identified needs for personnel with the knowledge and skills to establish and meet high expectations for each child with a disability. Programs must culminate in a doctoral degree (Ph.D. or Ed.D.).</a:t>
            </a:r>
          </a:p>
          <a:p>
            <a:pPr marL="0" lvl="1"/>
            <a:endParaRPr lang="en-US" sz="1200"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10</a:t>
            </a:fld>
            <a:endParaRPr lang="en-US" dirty="0"/>
          </a:p>
        </p:txBody>
      </p:sp>
    </p:spTree>
    <p:extLst>
      <p:ext uri="{BB962C8B-B14F-4D97-AF65-F5344CB8AC3E}">
        <p14:creationId xmlns:p14="http://schemas.microsoft.com/office/powerpoint/2010/main" val="651727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As grantees, you should plan to recruit and enroll the proposed number of scholars listed in the application within the first 12 months of your project or demonstrate that those enrolled after the first year will still be able to complete the program by the end of the proposed project period.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You must submit a revised project budget to OSEP if you are not able to recruit and enroll the originally proposed number of scholars. </a:t>
            </a:r>
          </a:p>
        </p:txBody>
      </p:sp>
      <p:sp>
        <p:nvSpPr>
          <p:cNvPr id="4" name="Slide Number Placeholder 3"/>
          <p:cNvSpPr>
            <a:spLocks noGrp="1"/>
          </p:cNvSpPr>
          <p:nvPr>
            <p:ph type="sldNum" sz="quarter" idx="5"/>
          </p:nvPr>
        </p:nvSpPr>
        <p:spPr/>
        <p:txBody>
          <a:bodyPr/>
          <a:lstStyle/>
          <a:p>
            <a:fld id="{E86AF46F-95C2-4F68-8F66-EE18049CE23B}" type="slidenum">
              <a:rPr lang="en-US" smtClean="0"/>
              <a:pPr/>
              <a:t>11</a:t>
            </a:fld>
            <a:endParaRPr lang="en-US" dirty="0"/>
          </a:p>
        </p:txBody>
      </p:sp>
    </p:spTree>
    <p:extLst>
      <p:ext uri="{BB962C8B-B14F-4D97-AF65-F5344CB8AC3E}">
        <p14:creationId xmlns:p14="http://schemas.microsoft.com/office/powerpoint/2010/main" val="4170810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here, grantees must evaluate their PROJECTS on an ongoing basis. </a:t>
            </a:r>
          </a:p>
          <a:p>
            <a:endParaRPr lang="en-US" dirty="0"/>
          </a:p>
          <a:p>
            <a:r>
              <a:rPr lang="en-US" dirty="0"/>
              <a:t>This means you must collect, analyze, and use data on current scholars and completed scholars to evaluate how well the goals or objectives of the project have been met and improve the program on an ongoing basis. In your application, you should have described the outcomes to be measured as well as the methodologies. </a:t>
            </a:r>
          </a:p>
          <a:p>
            <a:endParaRPr lang="en-US" dirty="0"/>
          </a:p>
          <a:p>
            <a:r>
              <a:rPr lang="en-US" dirty="0"/>
              <a:t>Again, evaluation results will be reported to OSEP in the annual and final performance reports. </a:t>
            </a:r>
          </a:p>
        </p:txBody>
      </p:sp>
      <p:sp>
        <p:nvSpPr>
          <p:cNvPr id="4" name="Slide Number Placeholder 3"/>
          <p:cNvSpPr>
            <a:spLocks noGrp="1"/>
          </p:cNvSpPr>
          <p:nvPr>
            <p:ph type="sldNum" sz="quarter" idx="5"/>
          </p:nvPr>
        </p:nvSpPr>
        <p:spPr/>
        <p:txBody>
          <a:bodyPr/>
          <a:lstStyle/>
          <a:p>
            <a:fld id="{E86AF46F-95C2-4F68-8F66-EE18049CE23B}" type="slidenum">
              <a:rPr lang="en-US" smtClean="0"/>
              <a:pPr/>
              <a:t>12</a:t>
            </a:fld>
            <a:endParaRPr lang="en-US" dirty="0"/>
          </a:p>
        </p:txBody>
      </p:sp>
    </p:spTree>
    <p:extLst>
      <p:ext uri="{BB962C8B-B14F-4D97-AF65-F5344CB8AC3E}">
        <p14:creationId xmlns:p14="http://schemas.microsoft.com/office/powerpoint/2010/main" val="362375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other items that we want you to make note of; including -- </a:t>
            </a:r>
          </a:p>
          <a:p>
            <a:endParaRPr lang="en-US" dirty="0"/>
          </a:p>
          <a:p>
            <a:r>
              <a:rPr lang="en-US" dirty="0"/>
              <a:t>-</a:t>
            </a:r>
            <a:r>
              <a:rPr lang="en-US" dirty="0">
                <a:highlight>
                  <a:srgbClr val="FFFF00"/>
                </a:highlight>
              </a:rPr>
              <a:t>Ensuring you receive approval from your OSEP project officer before admitting more (or less) scholars that you outlined in your project application; and </a:t>
            </a:r>
          </a:p>
          <a:p>
            <a:endParaRPr lang="en-US" dirty="0"/>
          </a:p>
          <a:p>
            <a:r>
              <a:rPr lang="en-US" dirty="0"/>
              <a:t>-Ensuring that scholars are not required to work in any position not directly related to their training as a condition of receiving support. In other words, scholars may not work to “pay off” their scholarship to the university. </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13</a:t>
            </a:fld>
            <a:endParaRPr lang="en-US" dirty="0"/>
          </a:p>
        </p:txBody>
      </p:sp>
    </p:spTree>
    <p:extLst>
      <p:ext uri="{BB962C8B-B14F-4D97-AF65-F5344CB8AC3E}">
        <p14:creationId xmlns:p14="http://schemas.microsoft.com/office/powerpoint/2010/main" val="365088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In addition to reporting scholar data using the PDPDCS, PDP grantees are required to complete and submit an Annual Performance Report (aka “APR”) and a Final Performance Report no later than 90 days after the end of the grant award project. APRs are submitted in G5 no later than the first Friday in May. </a:t>
            </a:r>
          </a:p>
          <a:p>
            <a:pPr eaLnBrk="1" hangingPunct="1">
              <a:spcBef>
                <a:spcPct val="0"/>
              </a:spcBef>
            </a:pPr>
            <a:endParaRPr lang="en-US" altLang="en-US" dirty="0"/>
          </a:p>
          <a:p>
            <a:pPr eaLnBrk="1" hangingPunct="1">
              <a:spcBef>
                <a:spcPct val="0"/>
              </a:spcBef>
            </a:pPr>
            <a:r>
              <a:rPr lang="en-US" altLang="en-US" dirty="0"/>
              <a:t>In general, the APR will ask for information on (a) your progress </a:t>
            </a:r>
            <a:r>
              <a:rPr lang="en-US" altLang="en-US" baseline="0" dirty="0"/>
              <a:t>implementing the project outlined in the grant project funded; including activities you proposed to completed to meet goals and objects outlined for your grant application, scholar performance related to the PROGRAM performance measures, and so forth; and (b) management of federal and non-federal funds. </a:t>
            </a:r>
            <a:endParaRPr lang="en-US" altLang="en-US" dirty="0"/>
          </a:p>
          <a:p>
            <a:pPr eaLnBrk="1" hangingPunct="1">
              <a:spcBef>
                <a:spcPct val="0"/>
              </a:spcBef>
            </a:pPr>
            <a:endParaRPr lang="en-US" altLang="en-US" dirty="0"/>
          </a:p>
          <a:p>
            <a:pPr eaLnBrk="1" hangingPunct="1">
              <a:spcBef>
                <a:spcPct val="0"/>
              </a:spcBef>
            </a:pPr>
            <a:r>
              <a:rPr lang="en-US" altLang="en-US" baseline="0" dirty="0"/>
              <a:t>Each year, OSEP, on behalf of the Department, will email </a:t>
            </a:r>
            <a:r>
              <a:rPr lang="en-US" altLang="en-US" dirty="0"/>
              <a:t>Project Directors and Authorized Users</a:t>
            </a:r>
            <a:r>
              <a:rPr lang="en-US" altLang="en-US" baseline="0" dirty="0"/>
              <a:t> the instructions on preparing and </a:t>
            </a:r>
            <a:r>
              <a:rPr lang="en-US" altLang="en-US" dirty="0"/>
              <a:t>submitting APRs</a:t>
            </a:r>
            <a:r>
              <a:rPr lang="en-US" altLang="en-US" baseline="0" dirty="0"/>
              <a:t> prior to February 1. </a:t>
            </a:r>
            <a:r>
              <a:rPr lang="en-US" altLang="en-US" dirty="0"/>
              <a:t>The instructions come in the form of a Dear Colleague Letter from Larry Wexler, the RTP</a:t>
            </a:r>
            <a:r>
              <a:rPr lang="en-US" altLang="en-US" baseline="0" dirty="0"/>
              <a:t> Division Director. </a:t>
            </a:r>
          </a:p>
          <a:p>
            <a:pPr eaLnBrk="1" hangingPunct="1">
              <a:spcBef>
                <a:spcPct val="0"/>
              </a:spcBef>
            </a:pPr>
            <a:endParaRPr lang="en-US" altLang="en-US" baseline="0" dirty="0"/>
          </a:p>
          <a:p>
            <a:pPr eaLnBrk="1" hangingPunct="1">
              <a:spcBef>
                <a:spcPct val="0"/>
              </a:spcBef>
            </a:pPr>
            <a:r>
              <a:rPr lang="en-US" altLang="en-US" baseline="0" dirty="0"/>
              <a:t>These APRs will be used to make decisions about continuation funding for Year 2 of your grant award.</a:t>
            </a:r>
          </a:p>
          <a:p>
            <a:pPr eaLnBrk="1" hangingPunct="1">
              <a:spcBef>
                <a:spcPct val="0"/>
              </a:spcBef>
            </a:pPr>
            <a:endParaRPr lang="en-US" altLang="en-US" baseline="0" dirty="0"/>
          </a:p>
          <a:p>
            <a:pPr eaLnBrk="1" hangingPunct="1">
              <a:spcBef>
                <a:spcPct val="0"/>
              </a:spcBef>
            </a:pPr>
            <a:r>
              <a:rPr lang="en-US" altLang="en-US" baseline="0" dirty="0"/>
              <a:t>The link to the APR resources includes several recorded trainings as well as other supports to assist you with this effort. Your project officer will have information to share and is a good resource if you have any questions. M</a:t>
            </a:r>
            <a:r>
              <a:rPr lang="en-US" altLang="en-US" dirty="0"/>
              <a:t>any grantees submit a draft APR to their project officer in mid- to late March, so the Project Officer has an opportunity to review and provide feedback prior to the submission deadline. I encourage you to take advantage of that opportunity for review and feedback; most grantees report that they find it really helpful. </a:t>
            </a:r>
          </a:p>
          <a:p>
            <a:pPr eaLnBrk="1" hangingPunct="1">
              <a:spcBef>
                <a:spcPct val="0"/>
              </a:spcBef>
            </a:pPr>
            <a:endParaRPr lang="en-US" altLang="en-US" dirty="0"/>
          </a:p>
          <a:p>
            <a:pPr eaLnBrk="1" hangingPunct="1">
              <a:spcBef>
                <a:spcPct val="0"/>
              </a:spcBef>
            </a:pPr>
            <a:r>
              <a:rPr lang="en-US" altLang="en-US" dirty="0"/>
              <a:t>OSEP requires that a performance report is on file every 12 months, including during time you might have a no cost extension.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A835431-3250-47AE-AE1D-B9F1D2EA44BE}"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263824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t>A</a:t>
            </a:r>
            <a:r>
              <a:rPr lang="en-US" altLang="en-US" baseline="0" dirty="0"/>
              <a:t> Final Performance Report is due no later than 90 days following the end of your award period. The Final Performance Report has similar, but not the same requirements as the APR. Carefully review the Instructions to clarify which portions of the report requires only an update from the time of your last APR, which requires reporting for the full grant award period (5 years), and which asks for new information. </a:t>
            </a:r>
          </a:p>
          <a:p>
            <a:pPr eaLnBrk="1" hangingPunct="1">
              <a:spcBef>
                <a:spcPct val="0"/>
              </a:spcBef>
            </a:pPr>
            <a:endParaRPr lang="en-US" altLang="en-US" baseline="0" dirty="0"/>
          </a:p>
          <a:p>
            <a:pPr eaLnBrk="1" hangingPunct="1">
              <a:spcBef>
                <a:spcPct val="0"/>
              </a:spcBef>
            </a:pPr>
            <a:r>
              <a:rPr lang="en-US" altLang="en-US" dirty="0"/>
              <a:t>Please keep these timelines in mind and begin now to establish</a:t>
            </a:r>
            <a:r>
              <a:rPr lang="en-US" altLang="en-US" baseline="0" dirty="0"/>
              <a:t> the practices needed to fulfill reporting requirements.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A835431-3250-47AE-AE1D-B9F1D2EA44BE}"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1304590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16</a:t>
            </a:fld>
            <a:endParaRPr lang="en-US" dirty="0"/>
          </a:p>
        </p:txBody>
      </p:sp>
    </p:spTree>
    <p:extLst>
      <p:ext uri="{BB962C8B-B14F-4D97-AF65-F5344CB8AC3E}">
        <p14:creationId xmlns:p14="http://schemas.microsoft.com/office/powerpoint/2010/main" val="3553890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Your grant must report on two types of measures, GPRA performance measures – also known as PROGRAM measures - (required</a:t>
            </a:r>
            <a:r>
              <a:rPr lang="en-US" altLang="en-US" baseline="0" dirty="0"/>
              <a:t> of all grants funded under CFDA 84.325) </a:t>
            </a:r>
            <a:r>
              <a:rPr lang="en-US" altLang="en-US" dirty="0"/>
              <a:t>and PROJECT performance</a:t>
            </a:r>
            <a:r>
              <a:rPr lang="en-US" altLang="en-US" baseline="0" dirty="0"/>
              <a:t> </a:t>
            </a:r>
            <a:r>
              <a:rPr lang="en-US" altLang="en-US" dirty="0"/>
              <a:t>measures (which are unique to your project).</a:t>
            </a:r>
            <a:r>
              <a:rPr lang="en-US" altLang="en-US" baseline="0" dirty="0"/>
              <a:t> </a:t>
            </a:r>
            <a:r>
              <a:rPr lang="en-US" altLang="en-US" dirty="0"/>
              <a:t>This section of the training will focus on PROGRAM (or GPRA) performance measures; those measures that all grantees must report on with a PROJECT-level performance measure that is aligned.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eaLnBrk="1" hangingPunct="1">
              <a:spcBef>
                <a:spcPct val="0"/>
              </a:spcBef>
            </a:pPr>
            <a:r>
              <a:rPr lang="en-US" altLang="en-US" dirty="0"/>
              <a:t>First, let’s discuss the overall purpose of performance measures. As</a:t>
            </a:r>
            <a:r>
              <a:rPr lang="en-US" altLang="en-US" baseline="0" dirty="0"/>
              <a:t> mentioned earlier, the Office of Management and Budget (OMB) established </a:t>
            </a:r>
            <a:r>
              <a:rPr lang="en-US" altLang="en-US" dirty="0"/>
              <a:t>GPRA</a:t>
            </a:r>
            <a:r>
              <a:rPr lang="en-US" altLang="en-US" baseline="0" dirty="0"/>
              <a:t> </a:t>
            </a:r>
            <a:r>
              <a:rPr lang="en-US" altLang="en-US" dirty="0"/>
              <a:t>performance measures for</a:t>
            </a:r>
            <a:r>
              <a:rPr lang="en-US" altLang="en-US" baseline="0" dirty="0"/>
              <a:t> </a:t>
            </a:r>
            <a:r>
              <a:rPr lang="en-US" altLang="en-US" dirty="0"/>
              <a:t>OSEP’s Personnel Development Program as it does for all discretionary grant programs across the federal government. These measures were designed to allow OSEP to measure and report the extent to which the PDP is meeting the goals outlined in IDEA for the appropriated funds.</a:t>
            </a:r>
          </a:p>
          <a:p>
            <a:pPr eaLnBrk="1" hangingPunct="1">
              <a:spcBef>
                <a:spcPct val="0"/>
              </a:spcBef>
            </a:pPr>
            <a:endParaRPr lang="en-US" altLang="en-US" dirty="0"/>
          </a:p>
          <a:p>
            <a:pPr eaLnBrk="1" hangingPunct="1">
              <a:spcBef>
                <a:spcPct val="0"/>
              </a:spcBef>
            </a:pPr>
            <a:r>
              <a:rPr lang="en-US" altLang="en-US" dirty="0"/>
              <a:t>OSEP collects the data for these measures annually; uses that data to monitor PDP’s performance toward meeting its targets and goals; and demonstrates the effectiveness of these grant programs over time. </a:t>
            </a:r>
          </a:p>
          <a:p>
            <a:pPr eaLnBrk="1" hangingPunct="1">
              <a:spcBef>
                <a:spcPct val="0"/>
              </a:spcBef>
            </a:pPr>
            <a:endParaRPr lang="en-US" altLang="en-US" dirty="0"/>
          </a:p>
          <a:p>
            <a:pPr eaLnBrk="1" hangingPunct="1">
              <a:spcBef>
                <a:spcPct val="0"/>
              </a:spcBef>
            </a:pPr>
            <a:r>
              <a:rPr lang="en-US" altLang="en-US" dirty="0"/>
              <a:t>The results that you report on each performance measure are aggregated and reported to the Department’s Budget Services and the Secretary’s Office, the administration’s Office of Management and Budget, and Congress on an annual basis. This information also is included in the Department’s annual budget request that is sent to Congress. Congress uses this information to determine future program funding, so it is important. </a:t>
            </a:r>
          </a:p>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1B541221-B441-4302-BD8C-D7CF165E161A}"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663777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For PDP, the sources of data used to report on GPRA or PROGRAM performance measures comes primarily from information that grantees, scholars, and employers enter into the PDPDCS for each scholar. </a:t>
            </a:r>
          </a:p>
          <a:p>
            <a:endParaRPr lang="en-US" dirty="0"/>
          </a:p>
          <a:p>
            <a:r>
              <a:rPr lang="en-US" altLang="en-US" dirty="0"/>
              <a:t>To fulfill PROGRAM performance reporting, grantees need to report within the PDPDCS for each scholar at the following times -- </a:t>
            </a:r>
          </a:p>
          <a:p>
            <a:pPr eaLnBrk="1" hangingPunct="1">
              <a:spcBef>
                <a:spcPct val="0"/>
              </a:spcBef>
            </a:pPr>
            <a:endParaRPr lang="en-US" altLang="en-US" dirty="0"/>
          </a:p>
          <a:p>
            <a:pPr marL="228600" indent="-228600" eaLnBrk="1" hangingPunct="1">
              <a:spcBef>
                <a:spcPct val="0"/>
              </a:spcBef>
              <a:buAutoNum type="arabicPeriod"/>
            </a:pPr>
            <a:r>
              <a:rPr lang="en-US" altLang="en-US" b="1" dirty="0"/>
              <a:t>Enrollment</a:t>
            </a:r>
            <a:r>
              <a:rPr lang="en-US" altLang="en-US" dirty="0"/>
              <a:t> (when a scholar enrolls in the degree program and accepts “scholar support”). Grantees must submit the signed Pre-Scholarship Agreement and information about the scholar, including contact information, demographic information, and training program information such as degree sought, length of the program, and special education areas covered.</a:t>
            </a:r>
          </a:p>
          <a:p>
            <a:pPr marL="228600" indent="-228600" eaLnBrk="1" hangingPunct="1">
              <a:spcBef>
                <a:spcPct val="0"/>
              </a:spcBef>
              <a:buAutoNum type="arabicPeriod"/>
            </a:pPr>
            <a:endParaRPr lang="en-US" altLang="en-US" dirty="0"/>
          </a:p>
          <a:p>
            <a:pPr marL="228600" indent="-228600" eaLnBrk="1" hangingPunct="1">
              <a:spcBef>
                <a:spcPct val="0"/>
              </a:spcBef>
              <a:buAutoNum type="arabicPeriod"/>
            </a:pPr>
            <a:r>
              <a:rPr lang="en-US" altLang="en-US" b="1" dirty="0"/>
              <a:t>Annually</a:t>
            </a:r>
            <a:r>
              <a:rPr lang="en-US" altLang="en-US" dirty="0"/>
              <a:t>; that is, you review and update scholar data annually during the Annual Scholar Data Collection period, and finally, when they</a:t>
            </a:r>
          </a:p>
          <a:p>
            <a:pPr marL="228600" indent="-228600" eaLnBrk="1" hangingPunct="1">
              <a:spcBef>
                <a:spcPct val="0"/>
              </a:spcBef>
              <a:buAutoNum type="arabicPeriod"/>
            </a:pPr>
            <a:endParaRPr lang="en-US" altLang="en-US" dirty="0"/>
          </a:p>
          <a:p>
            <a:pPr marL="228600" indent="-228600" eaLnBrk="1" hangingPunct="1">
              <a:spcBef>
                <a:spcPct val="0"/>
              </a:spcBef>
              <a:buAutoNum type="arabicPeriod"/>
            </a:pPr>
            <a:r>
              <a:rPr lang="en-US" altLang="en-US" b="1" dirty="0"/>
              <a:t>Exit the program</a:t>
            </a:r>
            <a:r>
              <a:rPr lang="en-US" altLang="en-US" dirty="0"/>
              <a:t>. Finally, you report when each scholar “exits” the project. When an OSEP Scholar is no longer receiving “scholar support” you need to report to PDPDCS and specify why. Is the scholar is “exiting” because they completed the degree program and is graduating?  Did the scholar “exit” without completing the program due to personal reasons, a transfer, or the grant is ending? </a:t>
            </a:r>
          </a:p>
          <a:p>
            <a:pPr marL="228600" indent="-228600" eaLnBrk="1" hangingPunct="1">
              <a:spcBef>
                <a:spcPct val="0"/>
              </a:spcBef>
              <a:buAutoNum type="arabicPeriod"/>
            </a:pPr>
            <a:endParaRPr lang="en-US" altLang="en-US" dirty="0"/>
          </a:p>
          <a:p>
            <a:pPr marL="0" indent="0" eaLnBrk="1" hangingPunct="1">
              <a:spcBef>
                <a:spcPct val="0"/>
              </a:spcBef>
              <a:buNone/>
            </a:pPr>
            <a:r>
              <a:rPr lang="en-US" altLang="en-US" dirty="0"/>
              <a:t>NOTE: Each scholar who is entered into PDPDCS, ultimately must be “exited”. If your scholars are still enrolled at the time your grant ends, you still MUST exit your scholars and note that they exited without completion due to grant ending. </a:t>
            </a:r>
          </a:p>
          <a:p>
            <a:endParaRPr lang="en-US" dirty="0"/>
          </a:p>
          <a:p>
            <a:r>
              <a:rPr lang="en-US" dirty="0"/>
              <a:t>Additionally, SCHOLARS submit their employment information. After completing one academic year of training with “scholar support,” scholars may enter employment in PDPDCS. </a:t>
            </a:r>
          </a:p>
          <a:p>
            <a:endParaRPr lang="en-US" dirty="0"/>
          </a:p>
          <a:p>
            <a:r>
              <a:rPr lang="en-US" dirty="0"/>
              <a:t>Finally, EMPLOYERS must verify employment of scholars. Employment data are (a) required for fulfilling service obligation, and (b) used collected and analyzed to fulfill the PDP PROGRAM performance measure reporting requirements. </a:t>
            </a:r>
          </a:p>
        </p:txBody>
      </p:sp>
      <p:sp>
        <p:nvSpPr>
          <p:cNvPr id="4" name="Slide Number Placeholder 3"/>
          <p:cNvSpPr>
            <a:spLocks noGrp="1"/>
          </p:cNvSpPr>
          <p:nvPr>
            <p:ph type="sldNum" sz="quarter" idx="5"/>
          </p:nvPr>
        </p:nvSpPr>
        <p:spPr/>
        <p:txBody>
          <a:bodyPr/>
          <a:lstStyle/>
          <a:p>
            <a:fld id="{E86AF46F-95C2-4F68-8F66-EE18049CE23B}" type="slidenum">
              <a:rPr lang="en-US" smtClean="0"/>
              <a:pPr/>
              <a:t>18</a:t>
            </a:fld>
            <a:endParaRPr lang="en-US" dirty="0"/>
          </a:p>
        </p:txBody>
      </p:sp>
    </p:spTree>
    <p:extLst>
      <p:ext uri="{BB962C8B-B14F-4D97-AF65-F5344CB8AC3E}">
        <p14:creationId xmlns:p14="http://schemas.microsoft.com/office/powerpoint/2010/main" val="3365783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pPr>
            <a:r>
              <a:rPr lang="en-US" altLang="en-US" dirty="0"/>
              <a:t>Here, on this slide, you will see PROGRAM Performance Measure 1 along with the data source we use to report on this PROGRAM performance measure.  Specifically, … </a:t>
            </a:r>
          </a:p>
          <a:p>
            <a:pPr eaLnBrk="1" hangingPunct="1">
              <a:spcBef>
                <a:spcPct val="0"/>
              </a:spcBef>
            </a:pPr>
            <a:endParaRPr lang="en-US" altLang="en-US" dirty="0"/>
          </a:p>
          <a:p>
            <a:pPr eaLnBrk="1" hangingPunct="1">
              <a:spcBef>
                <a:spcPct val="0"/>
              </a:spcBef>
            </a:pPr>
            <a:r>
              <a:rPr lang="en-US" altLang="en-US" dirty="0"/>
              <a:t>Measure 1 is the percentage of preparation programs that incorporate scientific or evidence-based practices into their curricula.</a:t>
            </a:r>
          </a:p>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For Measure 1, the data source is the syllabi that were provided in your applications along with any new or updated syllabi that you submit to OSEP in Year 1 of your project. An expert panel will review the syllabi for the FY 2022 grants during the 2023 reporting period. If you have</a:t>
            </a:r>
            <a:r>
              <a:rPr lang="en-US" altLang="en-US" baseline="0" dirty="0"/>
              <a:t> developed syllabi for new courses during a program planning year or updated syllabi in Year 1, you may submit those syllabi to your project officer.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aseline="0" dirty="0"/>
              <a:t>As noted in the 2022 Notice Inviting Applications, OSEP Scholars should be prepared using coursework and aligned practice-based opportunities (in class and field experiences) to build competencies in the following evidence-based practice areas: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aseline="0" dirty="0"/>
              <a:t>For 325K those areas include - </a:t>
            </a:r>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endParaRPr lang="en-US" altLang="en-US" baseline="0" dirty="0"/>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baseline="0" dirty="0"/>
              <a:t>Assessment,</a:t>
            </a:r>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baseline="0" dirty="0"/>
              <a:t>Behavior (social, emotional, behavioral learning),</a:t>
            </a:r>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baseline="0" dirty="0"/>
              <a:t>Instructional practices,</a:t>
            </a:r>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baseline="0" dirty="0"/>
              <a:t>Inclusive strategies,  </a:t>
            </a:r>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baseline="0" dirty="0"/>
              <a:t>Literacy and numeracy development,</a:t>
            </a:r>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baseline="0" dirty="0"/>
              <a:t>Interdisciplinary practices, and </a:t>
            </a:r>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baseline="0" dirty="0"/>
              <a:t>Distance learning technologies and pedagogy</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aseline="0" dirty="0"/>
              <a:t>For 325D, the focus of Measure 1 is on </a:t>
            </a:r>
            <a:r>
              <a:rPr lang="en-US" sz="1800" dirty="0">
                <a:solidFill>
                  <a:srgbClr val="000000"/>
                </a:solidFill>
                <a:effectLst/>
                <a:latin typeface="Courier New" panose="02070309020205020404" pitchFamily="49" charset="0"/>
                <a:ea typeface="Times New Roman" panose="02020603050405020304" pitchFamily="18" charset="0"/>
              </a:rPr>
              <a:t>research methods, evaluation methods, or data analysis courses required by the degree program</a:t>
            </a:r>
            <a:r>
              <a:rPr lang="en-US" altLang="en-US" baseline="0" dirty="0"/>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dirty="0"/>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endParaRPr lang="en-US" altLang="en-US" baseline="0" dirty="0"/>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endParaRPr lang="en-US" altLang="en-US"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aseline="0" dirty="0"/>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E3722F83-B64E-4BBF-90EA-DE06E7CBAE43}"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88010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910D59D-3144-49AC-847D-3F5EC5276F4C}" type="slidenum">
              <a:rPr lang="en-US" smtClean="0"/>
              <a:pPr/>
              <a:t>2</a:t>
            </a:fld>
            <a:endParaRPr lang="en-US" dirty="0"/>
          </a:p>
        </p:txBody>
      </p:sp>
      <p:sp>
        <p:nvSpPr>
          <p:cNvPr id="3" name="Notes Placeholder 2"/>
          <p:cNvSpPr>
            <a:spLocks noGrp="1"/>
          </p:cNvSpPr>
          <p:nvPr>
            <p:ph type="body" idx="1"/>
          </p:nvPr>
        </p:nvSpPr>
        <p:spPr/>
        <p:txBody>
          <a:bodyPr/>
          <a:lstStyle/>
          <a:p>
            <a:r>
              <a:rPr lang="en-US" dirty="0"/>
              <a:t>This training was planned with project directors, co-project directors, and other key personnel of Personnel Development Program (referred to as PDP)</a:t>
            </a:r>
            <a:r>
              <a:rPr lang="en-US" baseline="0" dirty="0"/>
              <a:t> grants in mind. Specifically, those with new 325D and 325K grants funded in FY </a:t>
            </a:r>
            <a:r>
              <a:rPr lang="en-US" baseline="0" dirty="0">
                <a:highlight>
                  <a:srgbClr val="FFFF00"/>
                </a:highlight>
              </a:rPr>
              <a:t>2022.</a:t>
            </a:r>
          </a:p>
          <a:p>
            <a:r>
              <a:rPr lang="en-US" baseline="0" dirty="0"/>
              <a:t>From the start of your grant award period, we want to – </a:t>
            </a:r>
          </a:p>
          <a:p>
            <a:endParaRPr lang="en-US" baseline="0" dirty="0"/>
          </a:p>
          <a:p>
            <a:pPr marL="171450" indent="-171450">
              <a:buFont typeface="Arial" panose="020B0604020202020204" pitchFamily="34" charset="0"/>
              <a:buChar char="•"/>
            </a:pPr>
            <a:r>
              <a:rPr lang="en-US" baseline="0" dirty="0"/>
              <a:t>Orient you to data reporting requirements across the award period of your new PDP grant;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Improve the quality of data submitted to Office of Special Education Program (OSEP) by its grantees;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Introduce you to the Personnel Development Program Data Collection System (PDPDCS); including – </a:t>
            </a:r>
          </a:p>
          <a:p>
            <a:pPr marL="171450"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Data submission requirements for grantees, scholars, and employers; and </a:t>
            </a:r>
          </a:p>
          <a:p>
            <a:pPr marL="457200" lvl="1" indent="0">
              <a:buFont typeface="Arial" panose="020B0604020202020204" pitchFamily="34" charset="0"/>
              <a:buNone/>
            </a:pPr>
            <a:endParaRPr lang="en-US" baseline="0" dirty="0"/>
          </a:p>
          <a:p>
            <a:pPr marL="628650" lvl="1" indent="-171450">
              <a:buFont typeface="Arial" panose="020B0604020202020204" pitchFamily="34" charset="0"/>
              <a:buChar char="•"/>
            </a:pPr>
            <a:r>
              <a:rPr lang="en-US" baseline="0" dirty="0"/>
              <a:t>Resources available to you, your scholars, and their employers </a:t>
            </a:r>
            <a:endParaRPr lang="en-US" dirty="0"/>
          </a:p>
        </p:txBody>
      </p:sp>
    </p:spTree>
    <p:extLst>
      <p:ext uri="{BB962C8B-B14F-4D97-AF65-F5344CB8AC3E}">
        <p14:creationId xmlns:p14="http://schemas.microsoft.com/office/powerpoint/2010/main" val="697302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Measure 2 examines the percentage of scholars completing OSEP-funded preparation programs who are knowledgeable and skilled in evidence-based practices for children, including infants and toddlers, with disabilities.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OSEP expects that all grants will have identified at least one measure demonstrating knowledge of and skills in using evidence-based practices (EBPs) for all scholars who complete each degree program will take.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We recommend that you conduct an exit interview with each scholar as they prepare to exit their degree program. During that interview you will want to collect any additional data you need to complete the scholar’s record in the PDPDCS; including results on any test(s) of knowledge or skills that scholars have completed.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b="1" dirty="0"/>
          </a:p>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B8592BD-2677-463F-AE50-4CDD7281C9AC}"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594296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Here are examples of </a:t>
            </a:r>
            <a:r>
              <a:rPr lang="en-US" altLang="en-US" u="sng" dirty="0"/>
              <a:t>acceptable</a:t>
            </a:r>
            <a:r>
              <a:rPr lang="en-US" altLang="en-US" dirty="0"/>
              <a:t> measures and </a:t>
            </a:r>
            <a:r>
              <a:rPr lang="en-US" altLang="en-US" u="sng" dirty="0"/>
              <a:t>unacceptable</a:t>
            </a:r>
            <a:r>
              <a:rPr lang="en-US" altLang="en-US" dirty="0"/>
              <a:t> measures that would demonstrate that a scholar is knowledgeable and skilled in use of EBPs. These options will also be shown within the scholar record once you indicate that a scholar has completed or graduated.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You will need to know whether scholars have completed and passed each measure. If necessary, establish it as an expectation that they report the results to you; perhaps include a copy of the results in their official file.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b="1" dirty="0"/>
          </a:p>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B8592BD-2677-463F-AE50-4CDD7281C9AC}"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6143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t>Measure 3 is the percentage of scholars who exit preparation programs prior to completion due to poor academic performance. </a:t>
            </a:r>
          </a:p>
          <a:p>
            <a:pPr eaLnBrk="1" hangingPunct="1">
              <a:spcBef>
                <a:spcPct val="0"/>
              </a:spcBef>
            </a:pPr>
            <a:endParaRPr lang="en-US" altLang="en-US" dirty="0"/>
          </a:p>
          <a:p>
            <a:pPr eaLnBrk="1" hangingPunct="1">
              <a:spcBef>
                <a:spcPct val="0"/>
              </a:spcBef>
            </a:pPr>
            <a:r>
              <a:rPr lang="en-US" altLang="en-US" dirty="0"/>
              <a:t>OSEP has been very pleased with grantee performance on this measure. Consistently we have reported less than 2 percent of scholars exit due to poor academic performance. </a:t>
            </a:r>
          </a:p>
          <a:p>
            <a:pPr eaLnBrk="1" hangingPunct="1">
              <a:spcBef>
                <a:spcPct val="0"/>
              </a:spcBef>
            </a:pPr>
            <a:endParaRPr lang="en-US" altLang="en-US" dirty="0"/>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E3722F83-B64E-4BBF-90EA-DE06E7CBAE43}"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2523280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t>Measure 4 examines the percentage of scholars (those graduate students who received “scholar support” from the OSEP-funded grant) completing the preparation program (that is the degree program and grant project requirements) who are working in the area(s) in which they were prepared upon program completion.</a:t>
            </a:r>
          </a:p>
          <a:p>
            <a:pPr marL="0" indent="0" eaLnBrk="1" hangingPunct="1">
              <a:spcBef>
                <a:spcPct val="0"/>
              </a:spcBef>
              <a:buNone/>
            </a:pPr>
            <a:endParaRPr lang="en-US" altLang="en-US" dirty="0"/>
          </a:p>
          <a:p>
            <a:pPr marL="0" indent="0" eaLnBrk="1" hangingPunct="1">
              <a:spcBef>
                <a:spcPct val="0"/>
              </a:spcBef>
              <a:buNone/>
            </a:pPr>
            <a:r>
              <a:rPr lang="en-US" altLang="en-US" dirty="0"/>
              <a:t>Scholars will submit their employment data, which is verified or disputed by the employer. During this process, the scholar and employer agree upon the area or areas in which the scholar is working. The scholar selects a special education area, similarly to the list of areas that the grantee chooses to describe the training program. </a:t>
            </a:r>
          </a:p>
          <a:p>
            <a:pPr marL="228600" indent="-228600" eaLnBrk="1" hangingPunct="1">
              <a:spcBef>
                <a:spcPct val="0"/>
              </a:spcBef>
              <a:buAutoNum type="arabicPeriod"/>
            </a:pPr>
            <a:endParaRPr lang="en-US" altLang="en-US" dirty="0"/>
          </a:p>
          <a:p>
            <a:pPr eaLnBrk="1" hangingPunct="1">
              <a:spcBef>
                <a:spcPct val="0"/>
              </a:spcBef>
            </a:pPr>
            <a:r>
              <a:rPr lang="en-US" altLang="en-US" dirty="0"/>
              <a:t>Our goal is for you to have as many (or more) program completers as specified in your grant application. OSEP and the Department monitor those numbers quarterly and expect grantees to meet that goal.  </a:t>
            </a:r>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E3722F83-B64E-4BBF-90EA-DE06E7CBAE43}"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3898975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Measure 5 examines the Federal cost per scholar who completed the preparation (degree)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data for Measure 5 are retrieved by OSEP using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1. The Department’s G5 database that houses financial data for each grant;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2. G5 data reported by the grantees on the total amount of “scholar support” provided.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AF46F-95C2-4F68-8F66-EE18049CE2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768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Measure 6 is the percentage of scholars who completed the preparation program and are employed in high-need districts. OSEP and PDP have defined “high-need districts” in the NIA to include high-poverty LEAs, implementing a comprehensive support and improvement plan, or implementing a targeted support and improvement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data for Measure 6 are retrieved by OSEP using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The scholar submits information about employment; the employer reviews and verifies the scholar’s employment information.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For scholars who have verified employment only - The Common Core of Data (CCD), Local Education Agency (School District) Universe Survey and Public Elementary/Secondary School Universe Survey, is the second data source for this measure. Districts where the scholars are employed are matched to districts in the CCD to determine if a district is high-need district.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Please note that this measure does not apply to 325D grantees with a focus on preparing faculty. </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AF46F-95C2-4F68-8F66-EE18049CE2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723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Measure 7 examines the effectiveness of scholars who completed the preparation program using 5-point Likert-type rating scale completed by employers.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data for Measure 7 are retrieved by OSEP using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Scholar’s employment data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During the employment verification process within the PDPDCS, one of the questions requires employers to rate the scholar’s level of effectiveness in their position.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AF46F-95C2-4F68-8F66-EE18049CE2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0138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t>In addition to the approved</a:t>
            </a:r>
            <a:r>
              <a:rPr lang="en-US" altLang="en-US" baseline="0" dirty="0"/>
              <a:t> PROGRAM performance measures already discussed, PDP has worked with OMB to outline an OUTCOME measure for PDP.</a:t>
            </a:r>
            <a:r>
              <a:rPr lang="en-US" altLang="en-US" dirty="0"/>
              <a:t> Our team is collecting baseline data to determine if this is an adequate PROGRAM performance measure to institute in the future. </a:t>
            </a:r>
            <a:endParaRPr lang="en-US" altLang="en-US" baseline="0" dirty="0"/>
          </a:p>
          <a:p>
            <a:pPr eaLnBrk="1" hangingPunct="1">
              <a:spcBef>
                <a:spcPct val="0"/>
              </a:spcBef>
            </a:pPr>
            <a:endParaRPr lang="en-US" altLang="en-US" baseline="0" dirty="0"/>
          </a:p>
          <a:p>
            <a:pPr eaLnBrk="1" hangingPunct="1">
              <a:spcBef>
                <a:spcPct val="0"/>
              </a:spcBef>
            </a:pPr>
            <a:r>
              <a:rPr lang="en-US" altLang="en-US" baseline="0" dirty="0"/>
              <a:t>As with other PROGRAM performance measures, OSEP collects the data needed to report on this OUTCOME MEASURE. For this specific measure, data are retrieved by OSEP using – </a:t>
            </a:r>
          </a:p>
          <a:p>
            <a:pPr eaLnBrk="1" hangingPunct="1">
              <a:spcBef>
                <a:spcPct val="0"/>
              </a:spcBef>
            </a:pPr>
            <a:endParaRPr lang="en-US" altLang="en-US" baseline="0" dirty="0"/>
          </a:p>
          <a:p>
            <a:pPr marL="228600" indent="-228600" eaLnBrk="1" hangingPunct="1">
              <a:spcBef>
                <a:spcPct val="0"/>
              </a:spcBef>
              <a:buAutoNum type="arabicPeriod"/>
            </a:pPr>
            <a:r>
              <a:rPr lang="en-US" altLang="en-US" baseline="0" dirty="0"/>
              <a:t>PDPDCS data on scholars’ program completion status reported by grantees, and </a:t>
            </a:r>
          </a:p>
          <a:p>
            <a:pPr marL="228600" indent="-228600" eaLnBrk="1" hangingPunct="1">
              <a:spcBef>
                <a:spcPct val="0"/>
              </a:spcBef>
              <a:buAutoNum type="arabicPeriod"/>
            </a:pPr>
            <a:r>
              <a:rPr lang="en-US" altLang="en-US" baseline="0" dirty="0"/>
              <a:t>Employment data reported by scholars and verified by their employers</a:t>
            </a:r>
          </a:p>
          <a:p>
            <a:pPr marL="228600" indent="-228600" eaLnBrk="1" hangingPunct="1">
              <a:spcBef>
                <a:spcPct val="0"/>
              </a:spcBef>
              <a:buAutoNum type="arabicPeriod"/>
            </a:pPr>
            <a:endParaRPr lang="en-US" altLang="en-US" baseline="0" dirty="0"/>
          </a:p>
          <a:p>
            <a:pPr marL="228600" indent="-228600" eaLnBrk="1" hangingPunct="1">
              <a:spcBef>
                <a:spcPct val="0"/>
              </a:spcBef>
              <a:buAutoNum type="arabicPeriod"/>
            </a:pPr>
            <a:endParaRPr lang="en-US" altLang="en-US" baseline="0" dirty="0"/>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BF1003B2-F53D-48BD-8ACB-9713B4DF0EEC}"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545105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t>For 325D grants, OSEP also requires reporting of OSEP Scholar Accomplishments annually. </a:t>
            </a:r>
          </a:p>
          <a:p>
            <a:pPr eaLnBrk="1" hangingPunct="1">
              <a:spcBef>
                <a:spcPct val="0"/>
              </a:spcBef>
            </a:pPr>
            <a:endParaRPr lang="en-US" altLang="en-US" baseline="0" dirty="0"/>
          </a:p>
          <a:p>
            <a:pPr eaLnBrk="1" hangingPunct="1">
              <a:spcBef>
                <a:spcPct val="0"/>
              </a:spcBef>
            </a:pPr>
            <a:r>
              <a:rPr lang="en-US" altLang="en-US" baseline="0" dirty="0"/>
              <a:t>Accomplishments such as those listed here are reported on the Annual Performance Report. More details will be included in the APR instructions. </a:t>
            </a: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BF1003B2-F53D-48BD-8ACB-9713B4DF0EEC}"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3875491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the live demonstration, please use the YouTube recording link: </a:t>
            </a:r>
            <a:r>
              <a:rPr lang="en-US" dirty="0">
                <a:hlinkClick r:id="rId3"/>
              </a:rPr>
              <a:t>OSEP PDPDCS Fall 2022 New Grantees Training Webinar Recording – YouTube</a:t>
            </a:r>
            <a:r>
              <a:rPr lang="en-US" dirty="0"/>
              <a:t> or type </a:t>
            </a:r>
            <a:r>
              <a:rPr lang="en-US" b="1" dirty="0"/>
              <a:t>https://youtu.be/YlfoiIdJGW0 </a:t>
            </a:r>
            <a:r>
              <a:rPr lang="en-US" b="0" dirty="0"/>
              <a:t>into your browser. </a:t>
            </a:r>
            <a:endParaRPr lang="en-US" b="1" dirty="0"/>
          </a:p>
          <a:p>
            <a:endParaRPr lang="en-US" dirty="0"/>
          </a:p>
          <a:p>
            <a:r>
              <a:rPr lang="en-US" dirty="0"/>
              <a:t>The demonstration includes the following steps for grantees:</a:t>
            </a:r>
          </a:p>
          <a:p>
            <a:pPr lvl="1"/>
            <a:r>
              <a:rPr lang="en-US" sz="1200" dirty="0"/>
              <a:t>Logging into the system</a:t>
            </a:r>
          </a:p>
          <a:p>
            <a:pPr lvl="1"/>
            <a:r>
              <a:rPr lang="en-US" sz="1200" dirty="0"/>
              <a:t>Updating grant and contact information</a:t>
            </a:r>
          </a:p>
          <a:p>
            <a:pPr lvl="1"/>
            <a:r>
              <a:rPr lang="en-US" sz="1200" dirty="0"/>
              <a:t>Adding a secondary user</a:t>
            </a:r>
          </a:p>
          <a:p>
            <a:pPr lvl="1"/>
            <a:r>
              <a:rPr lang="en-US" sz="1200" dirty="0"/>
              <a:t>Using the digital Pre-Scholarship Agreement (PSA) or uploading a physical PSA and entering scholar data</a:t>
            </a:r>
          </a:p>
          <a:p>
            <a:pPr lvl="1"/>
            <a:r>
              <a:rPr lang="en-US" sz="1200" dirty="0"/>
              <a:t>Updating scholar data</a:t>
            </a:r>
          </a:p>
          <a:p>
            <a:pPr lvl="1"/>
            <a:r>
              <a:rPr lang="en-US" sz="1200" dirty="0"/>
              <a:t>Tracking scholar’s service obligation fulfillment</a:t>
            </a:r>
          </a:p>
          <a:p>
            <a:pPr lvl="1"/>
            <a:r>
              <a:rPr lang="en-US" sz="1200" dirty="0"/>
              <a:t>Using the digital or physical Exit Agreement (EC) to exit a scholar</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29</a:t>
            </a:fld>
            <a:endParaRPr lang="en-US" dirty="0"/>
          </a:p>
        </p:txBody>
      </p:sp>
    </p:spTree>
    <p:extLst>
      <p:ext uri="{BB962C8B-B14F-4D97-AF65-F5344CB8AC3E}">
        <p14:creationId xmlns:p14="http://schemas.microsoft.com/office/powerpoint/2010/main" val="275359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3</a:t>
            </a:fld>
            <a:endParaRPr lang="en-US" dirty="0"/>
          </a:p>
        </p:txBody>
      </p:sp>
    </p:spTree>
    <p:extLst>
      <p:ext uri="{BB962C8B-B14F-4D97-AF65-F5344CB8AC3E}">
        <p14:creationId xmlns:p14="http://schemas.microsoft.com/office/powerpoint/2010/main" val="569539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30</a:t>
            </a:fld>
            <a:endParaRPr lang="en-US" dirty="0"/>
          </a:p>
        </p:txBody>
      </p:sp>
    </p:spTree>
    <p:extLst>
      <p:ext uri="{BB962C8B-B14F-4D97-AF65-F5344CB8AC3E}">
        <p14:creationId xmlns:p14="http://schemas.microsoft.com/office/powerpoint/2010/main" val="3606488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1200" dirty="0">
                <a:ea typeface="MS PGothic" pitchFamily="34" charset="-128"/>
              </a:rPr>
              <a:t>This chart depicts the entire data submission process.</a:t>
            </a:r>
          </a:p>
          <a:p>
            <a:endParaRPr lang="en-US" sz="1200" dirty="0">
              <a:ea typeface="MS PGothic" pitchFamily="34" charset="-128"/>
            </a:endParaRPr>
          </a:p>
          <a:p>
            <a:r>
              <a:rPr lang="en-US" sz="1200" dirty="0">
                <a:ea typeface="MS PGothic" pitchFamily="34" charset="-128"/>
              </a:rPr>
              <a:t>To start, grantees receive a grant from OSEP, followed by the grantees recruiting and selecting scholars to participate in the training program. During the recruitment process, you should meet with scholars, and you are required to provide several important documents to them: </a:t>
            </a:r>
          </a:p>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2006 regulations: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https://pdp.ed.gov/OSEP/Regulation/ProgramRegs2006</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FAQs: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https://pdp.ed.gov/OSEP/Content/pdf/2006faq.pdf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https://pdp.ed.gov/OSEP/Content/pdf/DCS_FAQs.pdf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Pre-scholarship Agreement and Exit Certification language: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https://pdp.ed.gov/OSEP/Home/Agreements/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 however the exit certification should not be signed until the scholar has completed/exited the grant training program. </a:t>
            </a:r>
          </a:p>
          <a:p>
            <a:endParaRPr lang="en-US" sz="1200" dirty="0">
              <a:ea typeface="MS PGothic" pitchFamily="34" charset="-128"/>
            </a:endParaRPr>
          </a:p>
          <a:p>
            <a:endParaRPr lang="en-US" sz="1200" dirty="0">
              <a:ea typeface="MS PGothic" pitchFamily="34" charset="-128"/>
            </a:endParaRPr>
          </a:p>
          <a:p>
            <a:r>
              <a:rPr lang="en-US" sz="1200" dirty="0">
                <a:ea typeface="MS PGothic" pitchFamily="34" charset="-128"/>
              </a:rPr>
              <a:t>The grantee then awards the funds to the scholar and both scholar and grantee complete the Pre-scholarship Agreement (or PSA). Once the PSA is completed and signed, the grantee will enter the scholar’s information into the PDPDCS. We have created a new resource to assist grantees with gathering the required information that we will share at the end of this presentation. </a:t>
            </a:r>
          </a:p>
          <a:p>
            <a:endParaRPr lang="en-US" sz="1200" dirty="0">
              <a:ea typeface="MS PGothic" pitchFamily="34" charset="-128"/>
            </a:endParaRPr>
          </a:p>
          <a:p>
            <a:r>
              <a:rPr lang="en-US" sz="1200" dirty="0">
                <a:ea typeface="MS PGothic" pitchFamily="34" charset="-128"/>
              </a:rPr>
              <a:t>The scholar then begins the training program. After one academic year, the scholar may begin fulfilling the service obligation, but it is not until the scholar has completed OR exited the program that the grace period of 5 years begins. Grantees will need to update the date that the scholar completed one academic year in the PDPDCS. </a:t>
            </a:r>
          </a:p>
          <a:p>
            <a:endParaRPr lang="en-US" sz="1200" dirty="0">
              <a:ea typeface="MS PGothic" pitchFamily="34" charset="-128"/>
            </a:endParaRPr>
          </a:p>
          <a:p>
            <a:r>
              <a:rPr lang="en-US" sz="1800" dirty="0">
                <a:effectLst/>
                <a:latin typeface="Segoe UI" panose="020B0502040204020203" pitchFamily="34" charset="0"/>
              </a:rPr>
              <a:t>If a scholar does not complete one academic year of training, that scholar will be referred for repayment. If the program is </a:t>
            </a:r>
            <a:r>
              <a:rPr lang="en-US" sz="1800" b="1" dirty="0">
                <a:effectLst/>
                <a:latin typeface="Segoe UI" panose="020B0502040204020203" pitchFamily="34" charset="0"/>
              </a:rPr>
              <a:t>less than one year </a:t>
            </a:r>
            <a:r>
              <a:rPr lang="en-US" sz="1800" dirty="0">
                <a:effectLst/>
                <a:latin typeface="Segoe UI" panose="020B0502040204020203" pitchFamily="34" charset="0"/>
              </a:rPr>
              <a:t>in duration, that scholar must complete the program in order to fulfill the service obligation. </a:t>
            </a:r>
            <a:r>
              <a:rPr lang="en-US" sz="1200" dirty="0">
                <a:ea typeface="MS PGothic" pitchFamily="34" charset="-128"/>
              </a:rPr>
              <a:t>If a scholar </a:t>
            </a:r>
            <a:r>
              <a:rPr lang="en-US" sz="1200" b="1" dirty="0">
                <a:ea typeface="MS PGothic" pitchFamily="34" charset="-128"/>
              </a:rPr>
              <a:t>does not </a:t>
            </a:r>
            <a:r>
              <a:rPr lang="en-US" sz="1200" dirty="0">
                <a:ea typeface="MS PGothic" pitchFamily="34" charset="-128"/>
              </a:rPr>
              <a:t>complete one academic year of training, </a:t>
            </a:r>
            <a:r>
              <a:rPr lang="en-US" sz="1200" b="1" dirty="0">
                <a:ea typeface="MS PGothic" pitchFamily="34" charset="-128"/>
              </a:rPr>
              <a:t>even</a:t>
            </a:r>
            <a:r>
              <a:rPr lang="en-US" sz="1200" dirty="0">
                <a:ea typeface="MS PGothic" pitchFamily="34" charset="-128"/>
              </a:rPr>
              <a:t> if the program is less than one year in duration, that scholar will be referred for repayment. </a:t>
            </a:r>
          </a:p>
          <a:p>
            <a:endParaRPr lang="en-US" sz="1200" dirty="0">
              <a:ea typeface="MS PGothic" pitchFamily="34" charset="-128"/>
            </a:endParaRPr>
          </a:p>
          <a:p>
            <a:r>
              <a:rPr lang="en-US" sz="1200" dirty="0">
                <a:ea typeface="MS PGothic" pitchFamily="34" charset="-128"/>
              </a:rPr>
              <a:t>When a scholar either graduates from the program or exits prior to completion, both the grantee and scholar must complete and sign an Exit Certification prior to exiting the scholar from the PDPDCS. </a:t>
            </a:r>
          </a:p>
          <a:p>
            <a:endParaRPr lang="en-US" sz="1200" dirty="0">
              <a:ea typeface="MS PGothic" pitchFamily="34" charset="-128"/>
            </a:endParaRPr>
          </a:p>
          <a:p>
            <a:r>
              <a:rPr lang="en-US" sz="1200" dirty="0">
                <a:ea typeface="MS PGothic" pitchFamily="34" charset="-128"/>
              </a:rPr>
              <a:t>The scholar has the option of fulfilling their obligation through service or through cash repayment. If a scholar chooses to fulfill through service, the scholar will submit eligible employment information in the PDPDCS and the employers verify the information. Scholars who elect cash repayment, or who are not in compliance, are referred for cash repayment to the Accounts Receivable and Bank Management Division (ARBMD). </a:t>
            </a:r>
          </a:p>
        </p:txBody>
      </p:sp>
      <p:sp>
        <p:nvSpPr>
          <p:cNvPr id="16387"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anklin Gothic Book" pitchFamily="34" charset="0"/>
                <a:ea typeface="ＭＳ Ｐゴシック" pitchFamily="34" charset="-128"/>
              </a:defRPr>
            </a:lvl1pPr>
            <a:lvl2pPr marL="742950" indent="-285750" eaLnBrk="0" hangingPunct="0">
              <a:defRPr sz="2400">
                <a:solidFill>
                  <a:schemeClr val="tx1"/>
                </a:solidFill>
                <a:latin typeface="Franklin Gothic Book" pitchFamily="34" charset="0"/>
                <a:ea typeface="ＭＳ Ｐゴシック" pitchFamily="34" charset="-128"/>
              </a:defRPr>
            </a:lvl2pPr>
            <a:lvl3pPr marL="1143000" indent="-228600" eaLnBrk="0" hangingPunct="0">
              <a:defRPr sz="2400">
                <a:solidFill>
                  <a:schemeClr val="tx1"/>
                </a:solidFill>
                <a:latin typeface="Franklin Gothic Book" pitchFamily="34" charset="0"/>
                <a:ea typeface="ＭＳ Ｐゴシック" pitchFamily="34" charset="-128"/>
              </a:defRPr>
            </a:lvl3pPr>
            <a:lvl4pPr marL="1600200" indent="-228600" eaLnBrk="0" hangingPunct="0">
              <a:defRPr sz="2400">
                <a:solidFill>
                  <a:schemeClr val="tx1"/>
                </a:solidFill>
                <a:latin typeface="Franklin Gothic Book" pitchFamily="34" charset="0"/>
                <a:ea typeface="ＭＳ Ｐゴシック" pitchFamily="34" charset="-128"/>
              </a:defRPr>
            </a:lvl4pPr>
            <a:lvl5pPr marL="2057400" indent="-228600" eaLnBrk="0" hangingPunct="0">
              <a:defRPr sz="2400">
                <a:solidFill>
                  <a:schemeClr val="tx1"/>
                </a:solidFill>
                <a:latin typeface="Franklin Gothic Boo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9pPr>
          </a:lstStyle>
          <a:p>
            <a:pPr eaLnBrk="1" hangingPunct="1">
              <a:defRPr/>
            </a:pPr>
            <a:fld id="{D382ACC2-7A4A-4BB8-BB5C-395842C2EEF8}" type="slidenum">
              <a:rPr lang="en-US" sz="1200">
                <a:latin typeface="Calibri" pitchFamily="34" charset="0"/>
              </a:rPr>
              <a:pPr eaLnBrk="1" hangingPunct="1">
                <a:defRPr/>
              </a:pPr>
              <a:t>31</a:t>
            </a:fld>
            <a:endParaRPr lang="en-US" sz="1200">
              <a:latin typeface="Calibri" pitchFamily="34" charset="0"/>
            </a:endParaRPr>
          </a:p>
        </p:txBody>
      </p:sp>
    </p:spTree>
    <p:extLst>
      <p:ext uri="{BB962C8B-B14F-4D97-AF65-F5344CB8AC3E}">
        <p14:creationId xmlns:p14="http://schemas.microsoft.com/office/powerpoint/2010/main" val="560207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BF3338-635E-41CF-858A-4850C487471B}" type="slidenum">
              <a:rPr lang="en-US" smtClean="0"/>
              <a:pPr/>
              <a:t>32</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PDPDCS recently allowed Project Directors to include an additional secondary user to their grant, for a total of 3 users per grant.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 enter scholar information, </a:t>
            </a:r>
            <a:r>
              <a:rPr lang="en-US" sz="1200" b="1" dirty="0"/>
              <a:t>reducing the Project Director’s data entry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Adding secondary users have a unique log in</a:t>
            </a:r>
            <a:r>
              <a:rPr lang="en-US" sz="1200" b="1" dirty="0"/>
              <a:t>, eliminating the need to share passwords, improving data security.</a:t>
            </a:r>
          </a:p>
          <a:p>
            <a:pPr eaLnBrk="1" hangingPunct="1"/>
            <a:endParaRPr lang="en-US" dirty="0"/>
          </a:p>
        </p:txBody>
      </p:sp>
    </p:spTree>
    <p:extLst>
      <p:ext uri="{BB962C8B-B14F-4D97-AF65-F5344CB8AC3E}">
        <p14:creationId xmlns:p14="http://schemas.microsoft.com/office/powerpoint/2010/main" val="260284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33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legally binding PSA outlines the terms and conditions of PDP funding; g</a:t>
            </a:r>
            <a:r>
              <a:rPr lang="en-US" dirty="0">
                <a:effectLst/>
              </a:rPr>
              <a:t>rantees</a:t>
            </a:r>
            <a:r>
              <a:rPr lang="en-US" baseline="0" dirty="0">
                <a:effectLst/>
              </a:rPr>
              <a:t> </a:t>
            </a:r>
            <a:r>
              <a:rPr lang="en-US" dirty="0">
                <a:effectLst/>
              </a:rPr>
              <a:t>are responsible for the accuracy and maintenance of these documents for funded scholars.</a:t>
            </a:r>
            <a:r>
              <a:rPr lang="en-US" baseline="0" dirty="0">
                <a:effectLst/>
              </a:rPr>
              <a:t> If you choose to use the digital version of the PSA, please make sure you download and save a copy.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Grantees must retain grant records until all service obligation has been fulfilled or paid back. So please try to stay in touch with scholars until they have completed their service obligation.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eaLnBrk="1" hangingPunct="1"/>
            <a:endParaRPr lang="en-US" dirty="0"/>
          </a:p>
        </p:txBody>
      </p:sp>
    </p:spTree>
    <p:extLst>
      <p:ext uri="{BB962C8B-B14F-4D97-AF65-F5344CB8AC3E}">
        <p14:creationId xmlns:p14="http://schemas.microsoft.com/office/powerpoint/2010/main" val="1542620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This slide depicts the digital Pre-Scholarship Agreement process. Using the digital agreement is NOT MANDATORY, and there are no plans currently to require it; however, it is highly encouraged to avoid security incidents that may result from using paper documents. </a:t>
            </a:r>
          </a:p>
          <a:p>
            <a:endParaRPr lang="en-US" dirty="0"/>
          </a:p>
          <a:p>
            <a:r>
              <a:rPr lang="en-US" dirty="0"/>
              <a:t>Answers to common questions:</a:t>
            </a:r>
          </a:p>
          <a:p>
            <a:pPr marL="171450" indent="-171450">
              <a:buFont typeface="Arial" panose="020B0604020202020204" pitchFamily="34" charset="0"/>
              <a:buChar char="•"/>
            </a:pPr>
            <a:r>
              <a:rPr lang="en-US" dirty="0"/>
              <a:t>PDs </a:t>
            </a:r>
            <a:r>
              <a:rPr lang="en-US" b="1" dirty="0"/>
              <a:t>and </a:t>
            </a:r>
            <a:r>
              <a:rPr lang="en-US" b="0" dirty="0"/>
              <a:t>secondary users can initiate the digital PSA, but </a:t>
            </a:r>
            <a:r>
              <a:rPr lang="en-US" b="1" dirty="0"/>
              <a:t>only </a:t>
            </a:r>
            <a:r>
              <a:rPr lang="en-US" b="0" dirty="0"/>
              <a:t>the project director can sign the final agreement</a:t>
            </a:r>
          </a:p>
          <a:p>
            <a:pPr marL="171450" indent="-171450">
              <a:buFont typeface="Arial" panose="020B0604020202020204" pitchFamily="34" charset="0"/>
              <a:buChar char="•"/>
            </a:pPr>
            <a:r>
              <a:rPr lang="en-US" b="0" dirty="0"/>
              <a:t>You will be able to download a redacted PDF of the signed agreement from the PDPDCS.</a:t>
            </a:r>
          </a:p>
          <a:p>
            <a:pPr marL="171450" indent="-171450">
              <a:buFont typeface="Arial" panose="020B0604020202020204" pitchFamily="34" charset="0"/>
              <a:buChar char="•"/>
            </a:pPr>
            <a:r>
              <a:rPr lang="en-US" b="0" dirty="0"/>
              <a:t>When completing the digital agreement, grantees still need to fill out the scholar’s contact information in Section B and section C; however Section C is optional.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Regarding the scholar’s SSN: To create a scholar record (either using the digital process or to upload a physical PSA), you will need the scholar’s SSN. If you are using the physical or PDF version of the PSA, you must redact the SSN in the PSA prior to uploading the signed agreement to the PDPDCS. If you use the digital PSA process, the PDPDCS will automatically redact the SSN in the signed version that is converted to pdf that can be downloaded by the user.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estimated funding amount in the PSA differs from the final funding amount, that is fine. However, the final funding amount in the EC needs to match the funding amount shown in the PDPDCS.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34</a:t>
            </a:fld>
            <a:endParaRPr lang="en-US" dirty="0"/>
          </a:p>
        </p:txBody>
      </p:sp>
    </p:spTree>
    <p:extLst>
      <p:ext uri="{BB962C8B-B14F-4D97-AF65-F5344CB8AC3E}">
        <p14:creationId xmlns:p14="http://schemas.microsoft.com/office/powerpoint/2010/main" val="1617583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rtl="0" fontAlgn="base">
              <a:spcBef>
                <a:spcPts val="0"/>
              </a:spcBef>
              <a:spcAft>
                <a:spcPts val="800"/>
              </a:spcAft>
              <a:buFont typeface="Arial" panose="020B0604020202020204" pitchFamily="34" charset="0"/>
              <a:buNone/>
            </a:pPr>
            <a:r>
              <a:rPr lang="en-US" sz="1800" b="0" i="0" u="none" strike="noStrike" dirty="0">
                <a:solidFill>
                  <a:srgbClr val="000000"/>
                </a:solidFill>
                <a:effectLst/>
                <a:latin typeface="Calibri" panose="020F0502020204030204" pitchFamily="34" charset="0"/>
              </a:rPr>
              <a:t>Similarly, the digital EC is not mandatory and there are no plans currently to require it; however it is highly encouraged. </a:t>
            </a:r>
          </a:p>
          <a:p>
            <a:pPr marL="0" indent="0" rtl="0" fontAlgn="base">
              <a:spcBef>
                <a:spcPts val="0"/>
              </a:spcBef>
              <a:spcAft>
                <a:spcPts val="800"/>
              </a:spcAft>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marL="285750" indent="-285750" rtl="0" fontAlgn="base">
              <a:spcBef>
                <a:spcPts val="0"/>
              </a:spcBef>
              <a:spcAft>
                <a:spcPts val="8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Make sure data is correct in the scholar record BEFORE initiating a digital EC. If changes are required, you must make the necessary changes, SAVE then return to the scholar’s record to start or return to the digital agreement. You cannot make changes after the agreement has been submitted to the scholar. </a:t>
            </a:r>
          </a:p>
          <a:p>
            <a:pPr marL="0" indent="0" rtl="0" fontAlgn="base">
              <a:spcBef>
                <a:spcPts val="0"/>
              </a:spcBef>
              <a:spcAft>
                <a:spcPts val="800"/>
              </a:spcAft>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marL="285750" indent="-285750" rtl="0" fontAlgn="base">
              <a:spcBef>
                <a:spcPts val="0"/>
              </a:spcBef>
              <a:spcAft>
                <a:spcPts val="8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Scholar will remain in an “Enrolled” status until the digital EC has been signed and finalized and the grantee completes all remaining exit information data fields. </a:t>
            </a:r>
          </a:p>
          <a:p>
            <a:pPr marL="0" indent="0" rtl="0" fontAlgn="base">
              <a:spcBef>
                <a:spcPts val="0"/>
              </a:spcBef>
              <a:spcAft>
                <a:spcPts val="800"/>
              </a:spcAft>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marL="285750" indent="-285750" rtl="0" fontAlgn="base">
              <a:spcBef>
                <a:spcPts val="0"/>
              </a:spcBef>
              <a:spcAft>
                <a:spcPts val="800"/>
              </a:spcAft>
              <a:buFont typeface="Arial" panose="020B0604020202020204" pitchFamily="34" charset="0"/>
              <a:buChar char="•"/>
            </a:pPr>
            <a:r>
              <a:rPr lang="en-US" sz="1800" dirty="0"/>
              <a:t>Again, PDs </a:t>
            </a:r>
            <a:r>
              <a:rPr lang="en-US" sz="1800" b="1" dirty="0"/>
              <a:t>and </a:t>
            </a:r>
            <a:r>
              <a:rPr lang="en-US" sz="1800" b="0" dirty="0"/>
              <a:t>secondary users can initiate the digital PSA, but </a:t>
            </a:r>
            <a:r>
              <a:rPr lang="en-US" sz="1800" b="1" dirty="0"/>
              <a:t>only </a:t>
            </a:r>
            <a:r>
              <a:rPr lang="en-US" sz="1800" b="0" dirty="0"/>
              <a:t>the project director can sign the final agreement</a:t>
            </a:r>
            <a:endParaRPr lang="en-US" sz="1800" dirty="0"/>
          </a:p>
          <a:p>
            <a:pPr rtl="0" fontAlgn="base">
              <a:spcBef>
                <a:spcPts val="0"/>
              </a:spcBef>
              <a:spcAft>
                <a:spcPts val="0"/>
              </a:spcAft>
              <a:buFont typeface="+mj-lt"/>
              <a:buNone/>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35</a:t>
            </a:fld>
            <a:endParaRPr lang="en-US" dirty="0"/>
          </a:p>
        </p:txBody>
      </p:sp>
    </p:spTree>
    <p:extLst>
      <p:ext uri="{BB962C8B-B14F-4D97-AF65-F5344CB8AC3E}">
        <p14:creationId xmlns:p14="http://schemas.microsoft.com/office/powerpoint/2010/main" val="3147289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altLang="en-US" dirty="0"/>
              <a:t>GRANTEES must enter </a:t>
            </a:r>
            <a:r>
              <a:rPr lang="en-US" altLang="en-US" b="1" dirty="0"/>
              <a:t>and submit </a:t>
            </a:r>
            <a:r>
              <a:rPr lang="en-US" altLang="en-US" dirty="0"/>
              <a:t>scholar information into the PDPDCS within 30 days of a scholar “enrollment” in the program. That is, within 30 days of the scholar -   </a:t>
            </a:r>
          </a:p>
          <a:p>
            <a:pPr marL="171450" lvl="1" indent="-171450">
              <a:buFont typeface="Arial" panose="020B0604020202020204" pitchFamily="34" charset="0"/>
              <a:buChar char="•"/>
            </a:pPr>
            <a:r>
              <a:rPr lang="en-US" altLang="en-US" dirty="0"/>
              <a:t>Registering for classes</a:t>
            </a:r>
          </a:p>
          <a:p>
            <a:pPr marL="171450" lvl="1" indent="-171450">
              <a:buFont typeface="Arial" panose="020B0604020202020204" pitchFamily="34" charset="0"/>
              <a:buChar char="•"/>
            </a:pPr>
            <a:r>
              <a:rPr lang="en-US" altLang="en-US" dirty="0"/>
              <a:t>Receiving funding from the PDP grant project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And signing the Pre-Scholarship Agreement, which can be done digitally. Once the PSA is finalized, grantees will still need to finish creating and submitting the scholar record. </a:t>
            </a:r>
          </a:p>
          <a:p>
            <a:pPr marL="0" lvl="1" indent="0">
              <a:buFont typeface="Arial" panose="020B0604020202020204" pitchFamily="34" charset="0"/>
              <a:buNone/>
            </a:pPr>
            <a:r>
              <a:rPr lang="en-US" altLang="en-US" dirty="0"/>
              <a:t>Typically, this occurs within 30 days of the start of the first semester. It would not be prior to classes beginning.</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Although the system is available year-round, by the Spring of each year (during the data collection period), grantees are required to have all scholar data up-to-date for all scholars who were enrolled during the previous fiscal year. We recommend logging into the system to make these updates at least every 6 months. </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36</a:t>
            </a:fld>
            <a:endParaRPr lang="en-US" dirty="0"/>
          </a:p>
        </p:txBody>
      </p:sp>
    </p:spTree>
    <p:extLst>
      <p:ext uri="{BB962C8B-B14F-4D97-AF65-F5344CB8AC3E}">
        <p14:creationId xmlns:p14="http://schemas.microsoft.com/office/powerpoint/2010/main" val="1032790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Scholars whose information has been entered and “saved for later” will be in a pending status. </a:t>
            </a:r>
            <a:r>
              <a:rPr lang="en-US" dirty="0"/>
              <a:t>Scholar records must be “submitted” to ensure their information is complete and can be captured for reporting on the PDP PROGRAM performance measures. Clicking “save and submit” on each scholar record will allow the scholar to access their record within the PDPDCS and begin entering eligible employment, if applicable.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Scholars cannot remain in a “pending” status for longer than 30 days and scholar records cannot be “submitted” until all required items are entered.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PDPDCS Help Desk will identify grantees who fail to “submit” timely, accurate, and complete scholar data and will take appropriate actions, including referring to OSEP any noncompliant grantees. Your project officer will then contact you to discuss why you have not submitted scholar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37</a:t>
            </a:fld>
            <a:endParaRPr lang="en-US" dirty="0"/>
          </a:p>
        </p:txBody>
      </p:sp>
    </p:spTree>
    <p:extLst>
      <p:ext uri="{BB962C8B-B14F-4D97-AF65-F5344CB8AC3E}">
        <p14:creationId xmlns:p14="http://schemas.microsoft.com/office/powerpoint/2010/main" val="2150982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t>Timeline for updating and exiting scholars – note that “exiting” here refers to either graduating or exiting prior to completing the program. </a:t>
            </a:r>
          </a:p>
          <a:p>
            <a:endParaRPr lang="en-US" altLang="en-US" dirty="0"/>
          </a:p>
          <a:p>
            <a:r>
              <a:rPr lang="en-US" altLang="en-US" dirty="0"/>
              <a:t>Grantees’ must </a:t>
            </a:r>
            <a:r>
              <a:rPr lang="en-US" altLang="en-US" b="1" dirty="0"/>
              <a:t>update scholars’ information within 30 days </a:t>
            </a:r>
            <a:r>
              <a:rPr lang="en-US" altLang="en-US" dirty="0"/>
              <a:t>of a change in a scholar’s status. For example, a grantee will need to change the scholar’s status in the PDPDCS within 30 days of that scholar graduating or exiting prior to completing the program. </a:t>
            </a:r>
          </a:p>
          <a:p>
            <a:endParaRPr lang="en-US" altLang="en-US" dirty="0"/>
          </a:p>
          <a:p>
            <a:r>
              <a:rPr lang="en-US" altLang="en-US" dirty="0"/>
              <a:t>When exiting a scholar using the digital Exit Certification, there are two steps to keep in mind. Grantees must first fill out the agreement and ensure it is signed and finalized by the PD and scholar. </a:t>
            </a:r>
            <a:r>
              <a:rPr lang="en-US" altLang="en-US" b="1" dirty="0"/>
              <a:t>THEN</a:t>
            </a:r>
            <a:r>
              <a:rPr lang="en-US" altLang="en-US" dirty="0"/>
              <a:t> the grantee can officially exit the scholar by completing the rest of the scholar record in the PDPDCS and submitting it.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burden falls on the grantee to follow-up with the scholar and ensure the agreements are signed within the required 30-day timeframe prior to official exit from the training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Lastly, by the time your grant budget project ends (5 years), you must “exit” all scholars before submitting the Final Performance Report. </a:t>
            </a: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38</a:t>
            </a:fld>
            <a:endParaRPr lang="en-US" dirty="0"/>
          </a:p>
        </p:txBody>
      </p:sp>
    </p:spTree>
    <p:extLst>
      <p:ext uri="{BB962C8B-B14F-4D97-AF65-F5344CB8AC3E}">
        <p14:creationId xmlns:p14="http://schemas.microsoft.com/office/powerpoint/2010/main" val="3858094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scholars login to the system, they should review the information entered by the grantees. After scholars have completed one academic year of their preparation (or training) program, they are eligible to begin entering employment toward fulfilling their service obligation. Scholars may begin receiving credit for employment while they are enrolled as long as they have completed the academic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It is very important to you, as grantees, to update the PDPDCS with the date that scholars have completed one year of academic training with scholar support so that the scholars may begin entering their employment. Once that date is entered, it will activate the link on the scholar side that allows scholars to begin entering 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Please ensure your scholars log on to the PDPDCS at least once every year to review information and become familiar with the process using PDPDCS, even when they are still enrolled. ALSO teach them to login every year to verify employment after graduating.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a:defRPr/>
            </a:pPr>
            <a:fld id="{200626C4-F1A9-45B6-80C7-D29D3E505758}" type="slidenum">
              <a:rPr lang="en-US" smtClean="0"/>
              <a:pPr>
                <a:defRPr/>
              </a:pPr>
              <a:t>39</a:t>
            </a:fld>
            <a:endParaRPr lang="en-US" dirty="0"/>
          </a:p>
        </p:txBody>
      </p:sp>
    </p:spTree>
    <p:extLst>
      <p:ext uri="{BB962C8B-B14F-4D97-AF65-F5344CB8AC3E}">
        <p14:creationId xmlns:p14="http://schemas.microsoft.com/office/powerpoint/2010/main" val="271823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As a condition of receiving OSEP support, grantees are required to report annually on their performance. For those with PDP grants, that includes (a) annual reporting on grant project activities and use of federal funds, AND (b) submitting electronic data annually on each scholar who receives “scholar support” from the grant. So to be clear, with a PDP grant, you are asked to BOTH report scholar data annually and to submit an annual grant performance report (APR) to be considered for continuation funding. </a:t>
            </a:r>
          </a:p>
          <a:p>
            <a:endParaRPr lang="en-US" dirty="0"/>
          </a:p>
          <a:p>
            <a:r>
              <a:rPr lang="en-US" dirty="0"/>
              <a:t>The Government Performance and Reporting Act (GPRA) first</a:t>
            </a:r>
            <a:r>
              <a:rPr lang="en-US" baseline="0" dirty="0"/>
              <a:t> passed in 1993 and has been reauthorized several times since. It is this legislation that required federally-funded agencies to develop and implement an accountability system based on </a:t>
            </a:r>
            <a:r>
              <a:rPr lang="en-US" dirty="0"/>
              <a:t>performance measures and now, to report on the results of those performance measures for each PROGRAM (or investment line). </a:t>
            </a:r>
          </a:p>
          <a:p>
            <a:endParaRPr lang="en-US" dirty="0"/>
          </a:p>
          <a:p>
            <a:r>
              <a:rPr lang="en-US" dirty="0"/>
              <a:t>The administration’s Office of Management and Budget (AKA OMB) approves performance measures that the Department and OSEP uses for this PROGRAM (that is, PDP or all investments made under CFDA 84.325). Likewise, each PROGRAM administered by OSEP (programs such as, the Parent Program, TA&amp;D, Data, and the SPDG) has its own PROGRAM performance measures; some of you may be familiar with those.  </a:t>
            </a:r>
          </a:p>
          <a:p>
            <a:endParaRPr lang="en-US" dirty="0"/>
          </a:p>
          <a:p>
            <a:r>
              <a:rPr lang="en-US" baseline="0" dirty="0"/>
              <a:t>Data that OSEP reports for the Personnel Development Program comes from grantees, scholars, and employers. OSEP collects the data used in reporting; specifically, we use a review of syllabi grantees are requested to submit; and data reported to PDPDCS for meeting GPRA reporting requirements for the PDP PROGRAM. However, you, your scholars, and their employers are providing the data we need. </a:t>
            </a:r>
          </a:p>
          <a:p>
            <a:endParaRPr lang="en-US" baseline="0" dirty="0"/>
          </a:p>
          <a:p>
            <a:r>
              <a:rPr lang="en-US" dirty="0"/>
              <a:t>Results </a:t>
            </a:r>
            <a:r>
              <a:rPr lang="en-US" baseline="0" dirty="0"/>
              <a:t>are aggregated across grant projects and reported annually to the Department’s Budget Services and Secretary’s Office, the administration’s Office of Management and Budget (OMB), and Congress. That information also is included in the Department’s budget request that is sent to Congress annually and may be used by Congress to determine future funding for this program. </a:t>
            </a:r>
          </a:p>
          <a:p>
            <a:endParaRPr lang="en-US" baseline="0" dirty="0"/>
          </a:p>
          <a:p>
            <a:r>
              <a:rPr lang="en-US" baseline="0" dirty="0"/>
              <a:t>As a result, in addition to its importance in determining continuation funding for your grant project, grantee reporting on performance measures also is a part of the accountability and determinations made on future funding for the Personnel Development Program as a whole. We want to ensure you have a shared understanding of your reporting requirements from the start of your grant as one means to benefit your project and to ensure accountability for the PDP. </a:t>
            </a:r>
          </a:p>
        </p:txBody>
      </p:sp>
      <p:sp>
        <p:nvSpPr>
          <p:cNvPr id="4" name="Slide Number Placeholder 3"/>
          <p:cNvSpPr>
            <a:spLocks noGrp="1"/>
          </p:cNvSpPr>
          <p:nvPr>
            <p:ph type="sldNum" sz="quarter" idx="10"/>
          </p:nvPr>
        </p:nvSpPr>
        <p:spPr/>
        <p:txBody>
          <a:bodyPr/>
          <a:lstStyle/>
          <a:p>
            <a:fld id="{E86AF46F-95C2-4F68-8F66-EE18049CE23B}" type="slidenum">
              <a:rPr lang="en-US" smtClean="0"/>
              <a:pPr/>
              <a:t>4</a:t>
            </a:fld>
            <a:endParaRPr lang="en-US" dirty="0"/>
          </a:p>
        </p:txBody>
      </p:sp>
    </p:spTree>
    <p:extLst>
      <p:ext uri="{BB962C8B-B14F-4D97-AF65-F5344CB8AC3E}">
        <p14:creationId xmlns:p14="http://schemas.microsoft.com/office/powerpoint/2010/main" val="1648760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FAQs for service obligation: https://pdp.ed.gov/OSEP/Home/faq2006#6</a:t>
            </a:r>
          </a:p>
        </p:txBody>
      </p:sp>
      <p:sp>
        <p:nvSpPr>
          <p:cNvPr id="4" name="Slide Number Placeholder 3"/>
          <p:cNvSpPr>
            <a:spLocks noGrp="1"/>
          </p:cNvSpPr>
          <p:nvPr>
            <p:ph type="sldNum" sz="quarter" idx="5"/>
          </p:nvPr>
        </p:nvSpPr>
        <p:spPr/>
        <p:txBody>
          <a:bodyPr/>
          <a:lstStyle/>
          <a:p>
            <a:fld id="{E86AF46F-95C2-4F68-8F66-EE18049CE23B}" type="slidenum">
              <a:rPr lang="en-US" smtClean="0"/>
              <a:pPr/>
              <a:t>40</a:t>
            </a:fld>
            <a:endParaRPr lang="en-US" dirty="0"/>
          </a:p>
        </p:txBody>
      </p:sp>
    </p:spTree>
    <p:extLst>
      <p:ext uri="{BB962C8B-B14F-4D97-AF65-F5344CB8AC3E}">
        <p14:creationId xmlns:p14="http://schemas.microsoft.com/office/powerpoint/2010/main" val="2416860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400"/>
              </a:lnSpc>
            </a:pPr>
            <a:r>
              <a:rPr lang="en-US" b="0" i="0" dirty="0">
                <a:solidFill>
                  <a:srgbClr val="000000"/>
                </a:solidFill>
                <a:effectLst/>
                <a:latin typeface="Arial" panose="020B0604020202020204" pitchFamily="34" charset="0"/>
              </a:rPr>
              <a:t>The employment position must meet the criteria for direct service or indirect service.</a:t>
            </a:r>
          </a:p>
          <a:p>
            <a:pPr algn="l">
              <a:lnSpc>
                <a:spcPts val="1400"/>
              </a:lnSpc>
            </a:pPr>
            <a:r>
              <a:rPr lang="en-US" b="0" i="0" dirty="0">
                <a:solidFill>
                  <a:srgbClr val="000000"/>
                </a:solidFill>
                <a:effectLst/>
                <a:latin typeface="Arial" panose="020B0604020202020204" pitchFamily="34" charset="0"/>
              </a:rPr>
              <a:t>If providing direct or indirect service, the employment positions must meet this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If serving children, the children served must fall under the definition of eligible children as described in section 602(3) of IDEA (see IDEA section 602(3), </a:t>
            </a:r>
            <a:r>
              <a:rPr lang="en-US" b="0" i="0" dirty="0">
                <a:solidFill>
                  <a:srgbClr val="333333"/>
                </a:solidFill>
                <a:effectLst/>
                <a:hlinkClick r:id="rId3"/>
              </a:rPr>
              <a:t>https://pdp.ed.gov/OSEP/Regulation/ProgramRegsIDEA602#childdisability</a:t>
            </a:r>
            <a:r>
              <a:rPr lang="en-US" b="0" i="0" dirty="0">
                <a:solidFill>
                  <a:srgbClr val="000000"/>
                </a:solidFill>
                <a:effectLst/>
              </a:rPr>
              <a:t> for the IDEA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Under section 662 of the Act available on the PDPDCS website at: </a:t>
            </a:r>
            <a:r>
              <a:rPr lang="en-US" b="0" i="0" dirty="0">
                <a:solidFill>
                  <a:srgbClr val="333333"/>
                </a:solidFill>
                <a:effectLst/>
                <a:hlinkClick r:id="rId4"/>
              </a:rPr>
              <a:t>https://pdp.ed.gov/OSEP/Regulation/ProgramRegsIDEA662</a:t>
            </a:r>
            <a:r>
              <a:rPr lang="en-US" b="0" i="0" dirty="0">
                <a:solidFill>
                  <a:srgbClr val="000000"/>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41</a:t>
            </a:fld>
            <a:endParaRPr lang="en-US" dirty="0"/>
          </a:p>
        </p:txBody>
      </p:sp>
    </p:spTree>
    <p:extLst>
      <p:ext uri="{BB962C8B-B14F-4D97-AF65-F5344CB8AC3E}">
        <p14:creationId xmlns:p14="http://schemas.microsoft.com/office/powerpoint/2010/main" val="826469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Scholars will login to the PDPDCS and fill out an employment record with the following information:</a:t>
            </a:r>
          </a:p>
          <a:p>
            <a:pPr marL="171450" indent="-171450">
              <a:buFont typeface="Arial" panose="020B0604020202020204" pitchFamily="34" charset="0"/>
              <a:buChar char="•"/>
            </a:pPr>
            <a:r>
              <a:rPr lang="en-US" dirty="0"/>
              <a:t>Contact information of the organization as well as contact info for a supervisor and/or HR representative</a:t>
            </a:r>
          </a:p>
          <a:p>
            <a:pPr marL="171450" indent="-171450">
              <a:buFont typeface="Arial" panose="020B0604020202020204" pitchFamily="34" charset="0"/>
              <a:buChar char="•"/>
            </a:pPr>
            <a:r>
              <a:rPr lang="en-US" dirty="0"/>
              <a:t>The type of organization, which offers options like a school, hospital, non-profit and others</a:t>
            </a:r>
          </a:p>
          <a:p>
            <a:pPr marL="171450" indent="-171450">
              <a:buFont typeface="Arial" panose="020B0604020202020204" pitchFamily="34" charset="0"/>
              <a:buChar char="•"/>
            </a:pPr>
            <a:r>
              <a:rPr lang="en-US" dirty="0"/>
              <a:t>When the scholar started and, if applicable, ended at this position</a:t>
            </a:r>
          </a:p>
          <a:p>
            <a:pPr marL="171450" indent="-171450">
              <a:buFont typeface="Arial" panose="020B0604020202020204" pitchFamily="34" charset="0"/>
              <a:buChar char="•"/>
            </a:pPr>
            <a:r>
              <a:rPr lang="en-US" dirty="0"/>
              <a:t>The type of employment, meaning is the scholar a special education teacher, a special education paraprofessional, an administrator or supervisor, etc.</a:t>
            </a:r>
          </a:p>
          <a:p>
            <a:pPr marL="171450" indent="-171450">
              <a:buFont typeface="Arial" panose="020B0604020202020204" pitchFamily="34" charset="0"/>
              <a:buChar char="•"/>
            </a:pPr>
            <a:r>
              <a:rPr lang="en-US" dirty="0"/>
              <a:t>If it is a full or part time position</a:t>
            </a:r>
          </a:p>
          <a:p>
            <a:pPr marL="171450" indent="-171450">
              <a:buFont typeface="Arial" panose="020B0604020202020204" pitchFamily="34" charset="0"/>
              <a:buChar char="•"/>
            </a:pPr>
            <a:r>
              <a:rPr lang="en-US" dirty="0"/>
              <a:t>The training area or areas, which line up with the options that grantees will choose for the scholar’s training program</a:t>
            </a:r>
          </a:p>
          <a:p>
            <a:pPr marL="171450" indent="-171450">
              <a:buFont typeface="Arial" panose="020B0604020202020204" pitchFamily="34" charset="0"/>
              <a:buChar char="•"/>
            </a:pPr>
            <a:r>
              <a:rPr lang="en-US" dirty="0"/>
              <a:t>If the scholar spends at least 51% of their time serving special education students and if the percentage of special education students served is over 51%</a:t>
            </a:r>
          </a:p>
          <a:p>
            <a:pPr marL="171450" indent="-171450">
              <a:buFont typeface="Arial" panose="020B0604020202020204" pitchFamily="34" charset="0"/>
              <a:buChar char="•"/>
            </a:pPr>
            <a:r>
              <a:rPr lang="en-US" dirty="0"/>
              <a:t>And lastly, if the scholar has received the appropriate certification or license for this position. </a:t>
            </a:r>
          </a:p>
          <a:p>
            <a:endParaRPr lang="en-US" altLang="en-US" dirty="0"/>
          </a:p>
          <a:p>
            <a:r>
              <a:rPr lang="en-US" dirty="0"/>
              <a:t>Scholars are responsible for entering their employment information, but grantees can answer questions or assist if needed. Grantees cannot access scholar employment records. Scholars can always be directed to contact the Help Desk with any questions.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We receive many questions about how the service obligation calculator operates. The calculator will only update once a scholar’s employment is verified by the employer. The record cannot contain a future end date, so only previously completed employment can be verified. We recommend reminding your scholars to update their employment every 6 months to 1 year to display an accurate service obligation status on the PDPDCS.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Both legal and ethical issues are associated with service obligation, and we encourage you to talk with scholars about the importance you place on fulfilling this professional obligation from both perspectives.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42</a:t>
            </a:fld>
            <a:endParaRPr lang="en-US" dirty="0"/>
          </a:p>
        </p:txBody>
      </p:sp>
    </p:spTree>
    <p:extLst>
      <p:ext uri="{BB962C8B-B14F-4D97-AF65-F5344CB8AC3E}">
        <p14:creationId xmlns:p14="http://schemas.microsoft.com/office/powerpoint/2010/main" val="4140327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scholars’ employers use the PDPDCS to review and verify the employment information submitted by the scholars. </a:t>
            </a:r>
          </a:p>
          <a:p>
            <a:endParaRPr lang="en-US" dirty="0">
              <a:ea typeface="MS PGothic" pitchFamily="34" charset="-128"/>
            </a:endParaRPr>
          </a:p>
          <a:p>
            <a:r>
              <a:rPr lang="en-US" dirty="0">
                <a:ea typeface="MS PGothic" pitchFamily="34" charset="-128"/>
              </a:rPr>
              <a:t>Scholars do not receive credit toward fulfilling their service obligation until their employer verifies their employment. NOTE - Scholars are responsible for obtaining their employer’s verification. Please be sure to advise scholars on this requirement! They will receive an email when their employment has been verified or disputed. </a:t>
            </a:r>
          </a:p>
          <a:p>
            <a:endParaRPr lang="en-US" dirty="0">
              <a:ea typeface="MS PGothic" pitchFamily="34" charset="-128"/>
            </a:endParaRPr>
          </a:p>
          <a:p>
            <a:r>
              <a:rPr lang="en-US" dirty="0">
                <a:ea typeface="MS PGothic" pitchFamily="34" charset="-128"/>
              </a:rPr>
              <a:t>We recommend that scholar’s reach out to their employer before submitting an employment record to alert them that a verification email will be coming from </a:t>
            </a:r>
            <a:r>
              <a:rPr lang="en-US" b="1" dirty="0">
                <a:ea typeface="MS PGothic" pitchFamily="34" charset="-128"/>
              </a:rPr>
              <a:t>serviceobligation@ed.gov</a:t>
            </a:r>
            <a:r>
              <a:rPr lang="en-US" dirty="0">
                <a:ea typeface="MS PGothic" pitchFamily="34" charset="-128"/>
              </a:rPr>
              <a:t>. </a:t>
            </a:r>
            <a:endParaRPr lang="en-US" altLang="en-US" dirty="0"/>
          </a:p>
        </p:txBody>
      </p:sp>
      <p:sp>
        <p:nvSpPr>
          <p:cNvPr id="4" name="Slide Number Placeholder 3"/>
          <p:cNvSpPr>
            <a:spLocks noGrp="1"/>
          </p:cNvSpPr>
          <p:nvPr>
            <p:ph type="sldNum" sz="quarter" idx="5"/>
          </p:nvPr>
        </p:nvSpPr>
        <p:spPr/>
        <p:txBody>
          <a:bodyPr/>
          <a:lstStyle/>
          <a:p>
            <a:pPr>
              <a:defRPr/>
            </a:pPr>
            <a:fld id="{200626C4-F1A9-45B6-80C7-D29D3E505758}" type="slidenum">
              <a:rPr lang="en-US" smtClean="0"/>
              <a:pPr>
                <a:defRPr/>
              </a:pPr>
              <a:t>43</a:t>
            </a:fld>
            <a:endParaRPr lang="en-US" dirty="0"/>
          </a:p>
        </p:txBody>
      </p:sp>
    </p:spTree>
    <p:extLst>
      <p:ext uri="{BB962C8B-B14F-4D97-AF65-F5344CB8AC3E}">
        <p14:creationId xmlns:p14="http://schemas.microsoft.com/office/powerpoint/2010/main" val="567761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44</a:t>
            </a:fld>
            <a:endParaRPr lang="en-US" dirty="0"/>
          </a:p>
        </p:txBody>
      </p:sp>
    </p:spTree>
    <p:extLst>
      <p:ext uri="{BB962C8B-B14F-4D97-AF65-F5344CB8AC3E}">
        <p14:creationId xmlns:p14="http://schemas.microsoft.com/office/powerpoint/2010/main" val="3944551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Scholar agreements and records within the PDPDCS contain significant amounts of scholar’s personally identifiable information (PII).</a:t>
            </a:r>
          </a:p>
          <a:p>
            <a:r>
              <a:rPr lang="en-US" sz="1200" b="1" u="sng" dirty="0"/>
              <a:t>It is the responsibility of the grantees to protect this scholar information. </a:t>
            </a:r>
            <a:r>
              <a:rPr lang="en-US" sz="1200" dirty="0"/>
              <a:t>Improperly handling PDP documentation could expose a scholar to potential identity theft and impact the university’s ability to receive future funding from the Department.</a:t>
            </a:r>
            <a:endParaRPr lang="en-US" dirty="0"/>
          </a:p>
          <a:p>
            <a:endParaRPr lang="en-US" dirty="0"/>
          </a:p>
          <a:p>
            <a:r>
              <a:rPr lang="en-US" dirty="0"/>
              <a:t>We recommend using the digital PSA feature to avoid potentially uploading an unredacted document to the wrong scholar record. </a:t>
            </a:r>
          </a:p>
        </p:txBody>
      </p:sp>
      <p:sp>
        <p:nvSpPr>
          <p:cNvPr id="4" name="Slide Number Placeholder 3"/>
          <p:cNvSpPr>
            <a:spLocks noGrp="1"/>
          </p:cNvSpPr>
          <p:nvPr>
            <p:ph type="sldNum" sz="quarter" idx="5"/>
          </p:nvPr>
        </p:nvSpPr>
        <p:spPr/>
        <p:txBody>
          <a:bodyPr/>
          <a:lstStyle/>
          <a:p>
            <a:fld id="{E86AF46F-95C2-4F68-8F66-EE18049CE23B}" type="slidenum">
              <a:rPr lang="en-US" smtClean="0"/>
              <a:pPr/>
              <a:t>45</a:t>
            </a:fld>
            <a:endParaRPr lang="en-US" dirty="0"/>
          </a:p>
        </p:txBody>
      </p:sp>
    </p:spTree>
    <p:extLst>
      <p:ext uri="{BB962C8B-B14F-4D97-AF65-F5344CB8AC3E}">
        <p14:creationId xmlns:p14="http://schemas.microsoft.com/office/powerpoint/2010/main" val="1882669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Every security incident that occurs requires significant resources from the Department to mitigate the impact. </a:t>
            </a:r>
            <a:r>
              <a:rPr lang="en-US" dirty="0"/>
              <a:t>These steps require hours of paperwork and Department resources to address. Further, we all want to do our part to protect PII of scholars. </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46</a:t>
            </a:fld>
            <a:endParaRPr lang="en-US" dirty="0"/>
          </a:p>
        </p:txBody>
      </p:sp>
    </p:spTree>
    <p:extLst>
      <p:ext uri="{BB962C8B-B14F-4D97-AF65-F5344CB8AC3E}">
        <p14:creationId xmlns:p14="http://schemas.microsoft.com/office/powerpoint/2010/main" val="3839091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potential effects of sharing PII, grantees may also encounter these consequences as result of one or multiple security incidents.</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47</a:t>
            </a:fld>
            <a:endParaRPr lang="en-US" dirty="0"/>
          </a:p>
        </p:txBody>
      </p:sp>
    </p:spTree>
    <p:extLst>
      <p:ext uri="{BB962C8B-B14F-4D97-AF65-F5344CB8AC3E}">
        <p14:creationId xmlns:p14="http://schemas.microsoft.com/office/powerpoint/2010/main" val="1286679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on avoiding security incidents and how to encrypt files is available on the PDPDCS training webpage.</a:t>
            </a:r>
          </a:p>
        </p:txBody>
      </p:sp>
      <p:sp>
        <p:nvSpPr>
          <p:cNvPr id="4" name="Slide Number Placeholder 3"/>
          <p:cNvSpPr>
            <a:spLocks noGrp="1"/>
          </p:cNvSpPr>
          <p:nvPr>
            <p:ph type="sldNum" sz="quarter" idx="5"/>
          </p:nvPr>
        </p:nvSpPr>
        <p:spPr/>
        <p:txBody>
          <a:bodyPr/>
          <a:lstStyle/>
          <a:p>
            <a:fld id="{E86AF46F-95C2-4F68-8F66-EE18049CE23B}" type="slidenum">
              <a:rPr lang="en-US" smtClean="0"/>
              <a:pPr/>
              <a:t>48</a:t>
            </a:fld>
            <a:endParaRPr lang="en-US" dirty="0"/>
          </a:p>
        </p:txBody>
      </p:sp>
    </p:spTree>
    <p:extLst>
      <p:ext uri="{BB962C8B-B14F-4D97-AF65-F5344CB8AC3E}">
        <p14:creationId xmlns:p14="http://schemas.microsoft.com/office/powerpoint/2010/main" val="32917870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49</a:t>
            </a:fld>
            <a:endParaRPr lang="en-US" dirty="0"/>
          </a:p>
        </p:txBody>
      </p:sp>
    </p:spTree>
    <p:extLst>
      <p:ext uri="{BB962C8B-B14F-4D97-AF65-F5344CB8AC3E}">
        <p14:creationId xmlns:p14="http://schemas.microsoft.com/office/powerpoint/2010/main" val="308356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eaLnBrk="1" hangingPunct="1">
              <a:spcBef>
                <a:spcPct val="0"/>
              </a:spcBef>
            </a:pPr>
            <a:r>
              <a:rPr lang="en-US" b="0" i="0" u="none" dirty="0"/>
              <a:t>On this and the next several slides, you will see the language from the FY 2022 Notices Inviting Applications (NIA) for 325 grant programs supporting the preparation of personnel including first the 325K and then, 325D grant programs. We will highlight some important information about your projects and show you where you can find more information on grantee reporting requirements. </a:t>
            </a:r>
          </a:p>
          <a:p>
            <a:pPr eaLnBrk="1" hangingPunct="1">
              <a:spcBef>
                <a:spcPct val="0"/>
              </a:spcBef>
            </a:pPr>
            <a:endParaRPr lang="en-US" b="0" i="0" u="none" dirty="0"/>
          </a:p>
          <a:p>
            <a:pPr eaLnBrk="1" hangingPunct="1">
              <a:spcBef>
                <a:spcPct val="0"/>
              </a:spcBef>
            </a:pPr>
            <a:r>
              <a:rPr lang="en-US" b="0" i="0" u="none" dirty="0"/>
              <a:t>First, “interdisciplinary” projects were the focus as specified in Absolute Priority 1 for 325K grant projects. </a:t>
            </a:r>
            <a:r>
              <a:rPr lang="en-US" dirty="0"/>
              <a:t>Interdisciplinary approaches to personnel preparation are intended to provide scholars with experience working and learning in team environments similar to those in which they are likely to work once employed. </a:t>
            </a:r>
            <a:endParaRPr lang="en-US" b="0" i="0" u="none" dirty="0"/>
          </a:p>
          <a:p>
            <a:pPr eaLnBrk="1" hangingPunct="1">
              <a:spcBef>
                <a:spcPct val="0"/>
              </a:spcBef>
            </a:pPr>
            <a:endParaRPr lang="en-US" b="0" i="0" u="none" dirty="0"/>
          </a:p>
          <a:p>
            <a:pPr eaLnBrk="1" hangingPunct="1">
              <a:spcBef>
                <a:spcPct val="0"/>
              </a:spcBef>
            </a:pPr>
            <a:r>
              <a:rPr lang="en-US" b="0" i="0" u="none" dirty="0"/>
              <a:t>For this NIA, the term “interdisciplinary” project was defined as a project </a:t>
            </a:r>
            <a:r>
              <a:rPr lang="en-US" sz="1200" dirty="0"/>
              <a:t>that delivers core content through </a:t>
            </a:r>
            <a:r>
              <a:rPr lang="en-US" sz="1200" b="1" dirty="0"/>
              <a:t>shared coursework, group assignments, and coordinated field experiences</a:t>
            </a:r>
            <a:r>
              <a:rPr lang="en-US" sz="1200" dirty="0"/>
              <a:t> as part of </a:t>
            </a:r>
            <a:r>
              <a:rPr lang="en-US" sz="1200" b="1" dirty="0"/>
              <a:t>two or more </a:t>
            </a:r>
            <a:r>
              <a:rPr lang="en-US" sz="1200" dirty="0"/>
              <a:t>master's degree, educational specialist degree, or clinical doctoral </a:t>
            </a:r>
            <a:r>
              <a:rPr lang="en-US" sz="1200" b="1" dirty="0"/>
              <a:t>degree programs </a:t>
            </a:r>
            <a:r>
              <a:rPr lang="en-US" sz="1200" dirty="0"/>
              <a:t>for scholars. </a:t>
            </a:r>
          </a:p>
          <a:p>
            <a:pPr eaLnBrk="1" hangingPunct="1">
              <a:spcBef>
                <a:spcPct val="0"/>
              </a:spcBef>
            </a:pPr>
            <a:endParaRPr 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Different graduate degree programs across more than one IHE may partner to develop an interdisciplinary project.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Not all requirements (meaning courses and field or clinical experiences) of each participating graduate degree program need to be shared across all degree programs participating in the interdisciplinary project</a:t>
            </a:r>
            <a:endParaRPr lang="en-US" sz="1200" dirty="0"/>
          </a:p>
          <a:p>
            <a:pPr eaLnBrk="1" hangingPunct="1">
              <a:spcBef>
                <a:spcPct val="0"/>
              </a:spcBef>
            </a:pPr>
            <a:endParaRPr lang="en-US" sz="1200" b="0" i="0" dirty="0">
              <a:solidFill>
                <a:srgbClr val="333333"/>
              </a:solidFill>
              <a:effectLst/>
              <a:latin typeface="Georgia" panose="02040502050405020303" pitchFamily="18" charset="0"/>
            </a:endParaRPr>
          </a:p>
          <a:p>
            <a:pPr eaLnBrk="1" hangingPunct="1">
              <a:spcBef>
                <a:spcPct val="0"/>
              </a:spcBef>
            </a:pPr>
            <a:r>
              <a:rPr lang="en-US" b="0" i="1" dirty="0">
                <a:solidFill>
                  <a:srgbClr val="333333"/>
                </a:solidFill>
                <a:effectLst/>
                <a:latin typeface="Georgia" panose="02040502050405020303" pitchFamily="18" charset="0"/>
              </a:rPr>
              <a:t>For the purpose of this priority, “interdisciplinary” does not include: (a) Individual scholars who receive two or more graduate degrees; (b) one graduate degree program that prepares scholars with different areas of focus; (c) one graduate degree program that offers interdisciplinary content but does not prepare scholars from two or more degree programs together; or (d) one graduate degree program in special education, early intervention, and related services partnering with a graduate degree program other than special education, early intervention, or related services. </a:t>
            </a:r>
            <a:r>
              <a:rPr lang="en-US" b="1" i="1" dirty="0">
                <a:solidFill>
                  <a:srgbClr val="333333"/>
                </a:solidFill>
                <a:effectLst/>
                <a:latin typeface="Georgia" panose="02040502050405020303" pitchFamily="18" charset="0"/>
              </a:rPr>
              <a:t>Programs in which scholars receive only a certificate or endorsement without a graduate degree are not eligible.</a:t>
            </a:r>
            <a:endParaRPr lang="en-US" sz="1200" b="1" i="0"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5</a:t>
            </a:fld>
            <a:endParaRPr lang="en-US" dirty="0"/>
          </a:p>
        </p:txBody>
      </p:sp>
    </p:spTree>
    <p:extLst>
      <p:ext uri="{BB962C8B-B14F-4D97-AF65-F5344CB8AC3E}">
        <p14:creationId xmlns:p14="http://schemas.microsoft.com/office/powerpoint/2010/main" val="14397476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BF3338-635E-41CF-858A-4850C487471B}" type="slidenum">
              <a:rPr lang="en-US" smtClean="0"/>
              <a:pPr/>
              <a:t>50</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z="1200" dirty="0"/>
              <a:t>PDPDCS will communicate with grantees, scholars, and employers by email so make sure you have serviceobligation@ed.gov on your contact list. Remind your scholars to add </a:t>
            </a:r>
            <a:r>
              <a:rPr lang="en-US" sz="1200" u="sng" dirty="0"/>
              <a:t>serviceobligation@ed.</a:t>
            </a:r>
            <a:r>
              <a:rPr lang="en-US" sz="1200" u="none" dirty="0"/>
              <a:t>gov to</a:t>
            </a:r>
            <a:r>
              <a:rPr lang="en-US" sz="1200" dirty="0"/>
              <a:t> their contact lists as well. </a:t>
            </a:r>
          </a:p>
          <a:p>
            <a:pPr eaLnBrk="1" hangingPunct="1"/>
            <a:endParaRPr lang="en-US" sz="1200" dirty="0"/>
          </a:p>
          <a:p>
            <a:pPr eaLnBrk="1" hangingPunct="1"/>
            <a:r>
              <a:rPr lang="en-US" sz="1200" dirty="0"/>
              <a:t>Copies to project officers and the grant’s Authorized or Certifying Representative are included on some email notifications.</a:t>
            </a:r>
          </a:p>
        </p:txBody>
      </p:sp>
    </p:spTree>
    <p:extLst>
      <p:ext uri="{BB962C8B-B14F-4D97-AF65-F5344CB8AC3E}">
        <p14:creationId xmlns:p14="http://schemas.microsoft.com/office/powerpoint/2010/main" val="8483530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51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Because scholars will need to login to the PDPDCS for several years after they finish the training program, please use a personal email address for your scholars instead of their school email address. If the scholar has multiple emails, please include the second non-IHE email in the alternate email field so our Help Desk and support team can verify the scholar should the need arise. </a:t>
            </a:r>
          </a:p>
          <a:p>
            <a:pPr eaLnBrk="1" hangingPunct="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highly recommend that you ask scholars to log in to PDPDCS </a:t>
            </a:r>
            <a:r>
              <a:rPr lang="en-US" sz="1200" b="1" dirty="0"/>
              <a:t>each year </a:t>
            </a:r>
            <a:r>
              <a:rPr lang="en-US" sz="1200" dirty="0"/>
              <a:t>while they are still enrolled in the degree program and receiving scholar support, so they become familiar with the system while still with you. </a:t>
            </a:r>
            <a:endParaRPr lang="en-US" dirty="0"/>
          </a:p>
        </p:txBody>
      </p:sp>
    </p:spTree>
    <p:extLst>
      <p:ext uri="{BB962C8B-B14F-4D97-AF65-F5344CB8AC3E}">
        <p14:creationId xmlns:p14="http://schemas.microsoft.com/office/powerpoint/2010/main" val="41451955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146151C9-2478-4127-8785-03987558B046}"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
        <p:nvSpPr>
          <p:cNvPr id="68612" name="Notes Placeholder 1"/>
          <p:cNvSpPr>
            <a:spLocks noGrp="1"/>
          </p:cNvSpPr>
          <p:nvPr>
            <p:ph type="body" idx="1"/>
          </p:nvPr>
        </p:nvSpPr>
        <p:spPr bwMode="auto">
          <a:xfrm>
            <a:off x="685800" y="4572001"/>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t>As an OSEP grantee, you are required to submit data for continuation funding and other reporting, such as performance measures and service obligation. </a:t>
            </a:r>
          </a:p>
          <a:p>
            <a:endParaRPr lang="en-US" altLang="en-US" sz="1800" dirty="0"/>
          </a:p>
          <a:p>
            <a:r>
              <a:rPr lang="en-US" altLang="en-US" sz="1800" dirty="0"/>
              <a:t>Failure to submit data or submit data on time can be considered in determining your ability to obtain future grants not only from OSEP by from other Department programs.</a:t>
            </a:r>
          </a:p>
          <a:p>
            <a:endParaRPr lang="en-US" altLang="en-US" sz="1800" dirty="0"/>
          </a:p>
        </p:txBody>
      </p:sp>
    </p:spTree>
    <p:extLst>
      <p:ext uri="{BB962C8B-B14F-4D97-AF65-F5344CB8AC3E}">
        <p14:creationId xmlns:p14="http://schemas.microsoft.com/office/powerpoint/2010/main" val="19780666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It is up to the grantee to ensure that scholars are enrolled with enough time, funding, and support to complete the training program within the grant project period. Please make sure you are making these timing considerations when recruiting. </a:t>
            </a:r>
          </a:p>
          <a:p>
            <a:pPr eaLnBrk="1" hangingPunct="1">
              <a:spcBef>
                <a:spcPct val="0"/>
              </a:spcBef>
            </a:pPr>
            <a:endParaRPr lang="en-US" sz="1800" b="0" i="0" dirty="0">
              <a:solidFill>
                <a:srgbClr val="222222"/>
              </a:solidFill>
              <a:effectLst/>
              <a:latin typeface="Calibri" panose="020F0502020204030204" pitchFamily="34" charset="0"/>
            </a:endParaRPr>
          </a:p>
          <a:p>
            <a:pPr eaLnBrk="1" hangingPunct="1">
              <a:spcBef>
                <a:spcPct val="0"/>
              </a:spcBef>
            </a:pPr>
            <a:r>
              <a:rPr lang="en-US" sz="1800" b="0" i="0" dirty="0">
                <a:solidFill>
                  <a:srgbClr val="222222"/>
                </a:solidFill>
                <a:effectLst/>
                <a:latin typeface="Calibri" panose="020F0502020204030204" pitchFamily="34" charset="0"/>
              </a:rPr>
              <a:t>You need to manage the grant so that all scholars complete the program before the grant ends. A Department priority over the past several years is for projects to end within the established grant project period. OSEP may consider grantees request for a one-time, no cost extension to allow more time –up to 12 months, no new money– for scholars to complete the preparation program and graduate. We want scholars to “complete” the program and be counted as program completers! </a:t>
            </a:r>
          </a:p>
          <a:p>
            <a:pPr eaLnBrk="1" hangingPunct="1">
              <a:spcBef>
                <a:spcPct val="0"/>
              </a:spcBef>
            </a:pPr>
            <a:endParaRPr lang="en-US" sz="1800" b="0" i="0" dirty="0">
              <a:solidFill>
                <a:srgbClr val="222222"/>
              </a:solidFill>
              <a:effectLst/>
              <a:latin typeface="Calibri" panose="020F0502020204030204" pitchFamily="34" charset="0"/>
            </a:endParaRPr>
          </a:p>
          <a:p>
            <a:pPr eaLnBrk="1" hangingPunct="1">
              <a:spcBef>
                <a:spcPct val="0"/>
              </a:spcBef>
            </a:pPr>
            <a:r>
              <a:rPr lang="en-US" sz="1800" b="0" i="0" dirty="0">
                <a:solidFill>
                  <a:srgbClr val="222222"/>
                </a:solidFill>
                <a:effectLst/>
                <a:latin typeface="Calibri" panose="020F0502020204030204" pitchFamily="34" charset="0"/>
              </a:rPr>
              <a:t>A second no-cost extension is unlikely to be approved. Once again, it is important that scholars are recruited and can complete their training program by the end of the grant project period. </a:t>
            </a:r>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47B07719-FD95-431D-9506-BFD40C2FB9F1}"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Tree>
    <p:extLst>
      <p:ext uri="{BB962C8B-B14F-4D97-AF65-F5344CB8AC3E}">
        <p14:creationId xmlns:p14="http://schemas.microsoft.com/office/powerpoint/2010/main" val="139204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When OSEP funding ends, at the conclusion of a grant, it is the responsibility of the grantee to “exit” all scholars in PDPDCS. If “exited without completion” is selected, you will be prompted to enter the reasoning. If your grant has ended, please select that option.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ALL scholars MUST sign an Exit Certification upon exiting the program. A scholar that will still be enrolled in the program after funding ends should still be exited from PDPDCS. </a:t>
            </a:r>
          </a:p>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t>If scholars are still enrolled at the time the grant ends, PDPDCS staff will contact you and your OSEP Project Officer to resolve scholar records. </a:t>
            </a:r>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47B07719-FD95-431D-9506-BFD40C2FB9F1}" type="slidenum">
              <a:rPr lang="en-US" altLang="en-US">
                <a:latin typeface="Calibri" panose="020F0502020204030204" pitchFamily="34" charset="0"/>
              </a:rPr>
              <a:pPr eaLnBrk="1" hangingPunct="1"/>
              <a:t>54</a:t>
            </a:fld>
            <a:endParaRPr lang="en-US" altLang="en-US">
              <a:latin typeface="Calibri" panose="020F0502020204030204" pitchFamily="34" charset="0"/>
            </a:endParaRPr>
          </a:p>
        </p:txBody>
      </p:sp>
    </p:spTree>
    <p:extLst>
      <p:ext uri="{BB962C8B-B14F-4D97-AF65-F5344CB8AC3E}">
        <p14:creationId xmlns:p14="http://schemas.microsoft.com/office/powerpoint/2010/main" val="4072512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536188B9-F815-4DD7-8DC8-124AD6D06D73}" type="slidenum">
              <a:rPr lang="en-US" altLang="en-US">
                <a:latin typeface="Calibri" panose="020F0502020204030204" pitchFamily="34" charset="0"/>
              </a:rPr>
              <a:pPr eaLnBrk="1" hangingPunct="1"/>
              <a:t>55</a:t>
            </a:fld>
            <a:endParaRPr lang="en-US" altLang="en-US">
              <a:latin typeface="Calibri" panose="020F0502020204030204" pitchFamily="34" charset="0"/>
            </a:endParaRPr>
          </a:p>
        </p:txBody>
      </p:sp>
      <p:sp>
        <p:nvSpPr>
          <p:cNvPr id="64517" name="Notes Placeholder 1"/>
          <p:cNvSpPr>
            <a:spLocks noGrp="1"/>
          </p:cNvSpPr>
          <p:nvPr>
            <p:ph type="body" idx="1"/>
          </p:nvPr>
        </p:nvSpPr>
        <p:spPr bwMode="auto">
          <a:xfrm>
            <a:off x="533401" y="4038601"/>
            <a:ext cx="6140450" cy="6934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altLang="en-US" sz="1700" dirty="0"/>
              <a:t>As mentioned at the beginning of this presentation, there are several performance measures that OSEP reports on annually that are based on employment data reported by the scholars. These data have had significant issues in recent years because scholars are not logging into the PDPDCS and submitting their employment information. We need to your help communicating with scholars. Please communicate to scholars the importance of service obligation, and how to login to PDPDCS, report employment, and get employer verification. Results on GPRA performance measures will impact future funding of this discretionary grant program and others that benefit in our field. </a:t>
            </a:r>
          </a:p>
          <a:p>
            <a:pPr>
              <a:defRPr/>
            </a:pPr>
            <a:endParaRPr lang="en-US" altLang="en-US" sz="1700" dirty="0"/>
          </a:p>
          <a:p>
            <a:pPr>
              <a:defRPr/>
            </a:pPr>
            <a:r>
              <a:rPr lang="en-US" altLang="en-US" sz="1700" dirty="0"/>
              <a:t>Scholars who do not submit eligible employment information that is verified by their employer by the time their service obligation must be fulfilled are not in compliance and will be referred for repayment. </a:t>
            </a:r>
          </a:p>
          <a:p>
            <a:pPr>
              <a:defRPr/>
            </a:pPr>
            <a:endParaRPr lang="en-US" altLang="en-US" sz="1700" dirty="0"/>
          </a:p>
          <a:p>
            <a:pPr>
              <a:defRPr/>
            </a:pPr>
            <a:r>
              <a:rPr lang="en-US" altLang="en-US" sz="1700" dirty="0"/>
              <a:t>We have several resources available on the Training and Resources page of the PDPDCS for scholars that you should encourage your scholars to view. Please note we will be updating the Training Page in the coming months to make it easier to locate the resources you are seeking. </a:t>
            </a:r>
          </a:p>
          <a:p>
            <a:pPr>
              <a:defRPr/>
            </a:pPr>
            <a:endParaRPr lang="en-US" altLang="en-US" sz="1700" dirty="0"/>
          </a:p>
          <a:p>
            <a:pPr marL="0" lvl="1">
              <a:defRPr/>
            </a:pPr>
            <a:r>
              <a:rPr lang="en-US" altLang="en-US" sz="1700" dirty="0"/>
              <a:t>We highly recommend that you conduct an exit interview with each of your scholars when they exit the program. During that conversation, remind scholars of their obligation and requirement to login to the PDPDCS and report their employment information. Let scholars know that you will be monitoring their progress until their service obligation is completed and encourage them to stay in touch with you and the program. For example, as their contact information changes (e.g., email addresses change), they must report this change in PDPDCS. </a:t>
            </a:r>
          </a:p>
          <a:p>
            <a:pPr marL="0" lvl="1">
              <a:defRPr/>
            </a:pPr>
            <a:endParaRPr lang="en-US" altLang="en-US" sz="17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700" dirty="0"/>
              <a:t>Lastly, during that interview, you can collect any additional data you need to complete the scholar’s record in the PDPDCS, including information on their measure(s) of skills or knowledge. This is an important measure that has also experienced issues in recent years. Please work with your scholars to obtain and report this information. </a:t>
            </a:r>
          </a:p>
          <a:p>
            <a:pPr marL="0" lvl="1">
              <a:defRPr/>
            </a:pPr>
            <a:endParaRPr lang="en-US" altLang="en-US" sz="1700" b="1" dirty="0"/>
          </a:p>
          <a:p>
            <a:pPr marL="0" lvl="1">
              <a:defRPr/>
            </a:pPr>
            <a:endParaRPr lang="en-US" altLang="en-US" sz="1700" dirty="0"/>
          </a:p>
          <a:p>
            <a:pPr>
              <a:defRPr/>
            </a:pPr>
            <a:endParaRPr lang="en-US" altLang="en-US" dirty="0"/>
          </a:p>
          <a:p>
            <a:pPr>
              <a:defRPr/>
            </a:pPr>
            <a:endParaRPr lang="en-US" altLang="en-US" dirty="0"/>
          </a:p>
          <a:p>
            <a:pPr>
              <a:defRPr/>
            </a:pPr>
            <a:endParaRPr lang="en-US" altLang="en-US" dirty="0"/>
          </a:p>
          <a:p>
            <a:pPr>
              <a:defRPr/>
            </a:pPr>
            <a:endParaRPr lang="en-US" altLang="en-US" dirty="0"/>
          </a:p>
        </p:txBody>
      </p:sp>
    </p:spTree>
    <p:extLst>
      <p:ext uri="{BB962C8B-B14F-4D97-AF65-F5344CB8AC3E}">
        <p14:creationId xmlns:p14="http://schemas.microsoft.com/office/powerpoint/2010/main" val="2780592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After scholars have completed one academic year, each scholar can begin entering eligible employment information in the PDPDCS. Scholars must enter their employment to receive credit towards their service obligation. You can and should monitor whether your scholars have logged into the system and begun fulfilling their service obligation. You need to maintain records on your scholars until all have fulfilled their service obligation.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Upon logging in, you will see this chart at the bottom of your grant page. This summary table has been provided for you to simplify monitoring scholars. Under the service obligation status header, you will be able to easily see which scholars have not yet logged in or begun fulfilling their service obligation. If a scholar has a status of “fulfillment not in progress”, this means either the scholar has not yet entered employment information into the PDPDCS, or the scholar has submitted an employment record, but it has not yet been verified by their employer.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An explanation of the other statuses is listed at the top of the page. </a:t>
            </a:r>
            <a:r>
              <a:rPr lang="en-US" sz="1200" dirty="0"/>
              <a:t>Grantee support will ensure OSEP has the data it needs to report on Performance Measures and service obligation results to Federal government authorities.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56</a:t>
            </a:fld>
            <a:endParaRPr lang="en-US" dirty="0"/>
          </a:p>
        </p:txBody>
      </p:sp>
    </p:spTree>
    <p:extLst>
      <p:ext uri="{BB962C8B-B14F-4D97-AF65-F5344CB8AC3E}">
        <p14:creationId xmlns:p14="http://schemas.microsoft.com/office/powerpoint/2010/main" val="26352057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57</a:t>
            </a:fld>
            <a:endParaRPr lang="en-US" dirty="0"/>
          </a:p>
        </p:txBody>
      </p:sp>
    </p:spTree>
    <p:extLst>
      <p:ext uri="{BB962C8B-B14F-4D97-AF65-F5344CB8AC3E}">
        <p14:creationId xmlns:p14="http://schemas.microsoft.com/office/powerpoint/2010/main" val="35239318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A</a:t>
            </a:r>
            <a:r>
              <a:rPr lang="en-US" baseline="0" dirty="0">
                <a:effectLst/>
              </a:rPr>
              <a:t> recording of this webinar will be made available on the website for grantees and staff who missed this training or need a refresher. We will also send you an email from serviceobligation@ed.gov with a link to the recorded training as soon as it is available.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ffectLst/>
              </a:rPr>
              <a:t>In addition, on the website you can find responses </a:t>
            </a:r>
            <a:r>
              <a:rPr lang="en-US" dirty="0">
                <a:effectLst/>
              </a:rPr>
              <a:t>to questions frequently asked by grantees, scholars, and employers regarding program regulations and requirements</a:t>
            </a:r>
            <a:r>
              <a:rPr lang="en-US" baseline="0" dirty="0">
                <a:effectLst/>
              </a:rPr>
              <a:t> pertaining to the grant funding, links to service obligation regulations and Pre-scholarship agreements and Exit Certifications. Our Help Desk is available M-F 8 am to 8pm EST via phone or email. </a:t>
            </a:r>
          </a:p>
          <a:p>
            <a:endParaRPr lang="en-US" baseline="0" dirty="0">
              <a:effectLst/>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58</a:t>
            </a:fld>
            <a:endParaRPr lang="en-US" dirty="0"/>
          </a:p>
        </p:txBody>
      </p:sp>
    </p:spTree>
    <p:extLst>
      <p:ext uri="{BB962C8B-B14F-4D97-AF65-F5344CB8AC3E}">
        <p14:creationId xmlns:p14="http://schemas.microsoft.com/office/powerpoint/2010/main" val="14336892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feedback we have received from grantees, our team created a new resource to help you gather the information required to fill out the scholar record in the PDPDCS. This fillable PDF can be sent to scholars to have them enter their contact information, but we highly recommend adhering to privacy protections and using encryption when sending this document back and forth. Please DO NOT send this document to the Help Desk. </a:t>
            </a:r>
          </a:p>
          <a:p>
            <a:endParaRPr lang="en-US" dirty="0"/>
          </a:p>
          <a:p>
            <a:r>
              <a:rPr lang="en-US" dirty="0"/>
              <a:t>Once you have gathered the information from the scholar in this document, you can then use it to complete the scholar’s record in the PDPDCS and submit it. </a:t>
            </a:r>
          </a:p>
          <a:p>
            <a:endParaRPr lang="en-US" dirty="0"/>
          </a:p>
          <a:p>
            <a:r>
              <a:rPr lang="en-US" dirty="0"/>
              <a:t>This resource will be included on the website next month. We will also share it with you via email in the coming weeks. </a:t>
            </a:r>
          </a:p>
        </p:txBody>
      </p:sp>
      <p:sp>
        <p:nvSpPr>
          <p:cNvPr id="4" name="Slide Number Placeholder 3"/>
          <p:cNvSpPr>
            <a:spLocks noGrp="1"/>
          </p:cNvSpPr>
          <p:nvPr>
            <p:ph type="sldNum" sz="quarter" idx="5"/>
          </p:nvPr>
        </p:nvSpPr>
        <p:spPr/>
        <p:txBody>
          <a:bodyPr/>
          <a:lstStyle/>
          <a:p>
            <a:fld id="{E86AF46F-95C2-4F68-8F66-EE18049CE23B}" type="slidenum">
              <a:rPr lang="en-US" smtClean="0"/>
              <a:pPr/>
              <a:t>59</a:t>
            </a:fld>
            <a:endParaRPr lang="en-US" dirty="0"/>
          </a:p>
        </p:txBody>
      </p:sp>
    </p:spTree>
    <p:extLst>
      <p:ext uri="{BB962C8B-B14F-4D97-AF65-F5344CB8AC3E}">
        <p14:creationId xmlns:p14="http://schemas.microsoft.com/office/powerpoint/2010/main" val="82208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200" kern="1200" dirty="0">
                <a:solidFill>
                  <a:schemeClr val="tx1"/>
                </a:solidFill>
                <a:latin typeface="+mn-lt"/>
                <a:ea typeface="+mn-ea"/>
                <a:cs typeface="+mn-cs"/>
              </a:rPr>
              <a:t>The purpose of the 325K grant program, Absolute Priority 2 was preparation of special education, early intervention, or related services personnel attending minority-serving institutions (MSIs) including </a:t>
            </a:r>
            <a:r>
              <a:rPr lang="en-US" sz="1200" dirty="0"/>
              <a:t>Historically Black Colleges and Universities (HBCUs), Hispanic Serving Institutions (HSIs), Tribal Colleges and Universities (TCUs), and Asian American and Pacific Islander Serving Institutions (AAPISIs).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86AF46F-95C2-4F68-8F66-EE18049CE23B}" type="slidenum">
              <a:rPr lang="en-US" smtClean="0"/>
              <a:pPr/>
              <a:t>6</a:t>
            </a:fld>
            <a:endParaRPr lang="en-US" dirty="0"/>
          </a:p>
        </p:txBody>
      </p:sp>
    </p:spTree>
    <p:extLst>
      <p:ext uri="{BB962C8B-B14F-4D97-AF65-F5344CB8AC3E}">
        <p14:creationId xmlns:p14="http://schemas.microsoft.com/office/powerpoint/2010/main" val="3434901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60</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a:t>Lastly, please reach out to the Help Desk with any other questions you may have. One of our associates will offer you individual assistance. The Help Desk is available Monday-Friday 8am-8pm Eastern Time. Someone will respond to your inquiry within one business day. We are also happy to set up a specific time to discuss your question though phone or video chat if you like, please contact the Help Desk to set this up. </a:t>
            </a:r>
          </a:p>
        </p:txBody>
      </p:sp>
    </p:spTree>
    <p:extLst>
      <p:ext uri="{BB962C8B-B14F-4D97-AF65-F5344CB8AC3E}">
        <p14:creationId xmlns:p14="http://schemas.microsoft.com/office/powerpoint/2010/main" val="365141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325K grantees must evaluate their PROJECTS on an ongoing basis.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Specifically, the NIA states that grantees are expected to </a:t>
            </a:r>
            <a:r>
              <a:rPr lang="en-US" b="1" dirty="0">
                <a:solidFill>
                  <a:srgbClr val="FF0000"/>
                </a:solidFill>
              </a:rPr>
              <a:t>collect and analyze data on the quality of services provided by scholars who complete the graduate degree programs</a:t>
            </a:r>
            <a:r>
              <a:rPr lang="en-US" dirty="0">
                <a:solidFill>
                  <a:srgbClr val="FF0000"/>
                </a:solidFill>
              </a:rPr>
              <a:t> involved in this interdisciplinary project and are employed in the field for which they were trained </a:t>
            </a:r>
            <a:r>
              <a:rPr lang="en-US" sz="1200" dirty="0">
                <a:solidFill>
                  <a:srgbClr val="FF0000"/>
                </a:solidFill>
              </a:rPr>
              <a:t>including data on the learning and developmental outcomes (</a:t>
            </a:r>
            <a:r>
              <a:rPr lang="en-US" sz="1200" i="1" dirty="0">
                <a:solidFill>
                  <a:srgbClr val="FF0000"/>
                </a:solidFill>
              </a:rPr>
              <a:t>e.g.,</a:t>
            </a:r>
            <a:r>
              <a:rPr lang="en-US" sz="1200" dirty="0">
                <a:solidFill>
                  <a:srgbClr val="FF0000"/>
                </a:solidFill>
              </a:rPr>
              <a:t> academic, social, emotional, behavioral), and on growth toward these outcomes of the children with disabilities who have high-intensity needs. </a:t>
            </a:r>
            <a:endParaRPr lang="en-US" dirty="0">
              <a:solidFill>
                <a:srgbClr val="FF0000"/>
              </a:solidFill>
            </a:endParaRPr>
          </a:p>
          <a:p>
            <a:endParaRPr lang="en-US" dirty="0">
              <a:solidFill>
                <a:srgbClr val="FF0000"/>
              </a:solidFill>
            </a:endParaRPr>
          </a:p>
          <a:p>
            <a:r>
              <a:rPr lang="en-US" dirty="0">
                <a:solidFill>
                  <a:srgbClr val="FF0000"/>
                </a:solidFill>
              </a:rPr>
              <a:t>Grantees should keep in mind the scholar competencies required for completing the preparation program. This includes the competencies expected to result from “interdisciplinary” approaches to personnel preparation and the evidence-based practice areas that OSEP required (assessment, behavior, instructional strategies, inclusive practices, and as relevant, literacy and numeracy). </a:t>
            </a: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7</a:t>
            </a:fld>
            <a:endParaRPr lang="en-US" dirty="0"/>
          </a:p>
        </p:txBody>
      </p:sp>
    </p:spTree>
    <p:extLst>
      <p:ext uri="{BB962C8B-B14F-4D97-AF65-F5344CB8AC3E}">
        <p14:creationId xmlns:p14="http://schemas.microsoft.com/office/powerpoint/2010/main" val="258502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methods of evaluation that grantees will use to report include both quantitative and qualitative data for performance measures. These evaluation results will be reported to OSEP through the PDPDCS and in your annual and final performance reports. </a:t>
            </a:r>
          </a:p>
          <a:p>
            <a:endParaRPr lang="en-US" baseline="0" dirty="0"/>
          </a:p>
          <a:p>
            <a:r>
              <a:rPr lang="en-US" baseline="0" dirty="0"/>
              <a:t>Again, grantee reporting has implications for continuation funding for each grant project and it also is a part of the accountability for the Personnel Development Program as a whole. </a:t>
            </a: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8</a:t>
            </a:fld>
            <a:endParaRPr lang="en-US" dirty="0"/>
          </a:p>
        </p:txBody>
      </p:sp>
    </p:spTree>
    <p:extLst>
      <p:ext uri="{BB962C8B-B14F-4D97-AF65-F5344CB8AC3E}">
        <p14:creationId xmlns:p14="http://schemas.microsoft.com/office/powerpoint/2010/main" val="315768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grantee reporting requirements, Project Directors are required to inform scholars about their service obligation commitment and disburse the “scholar support” provided with federal funds. </a:t>
            </a:r>
          </a:p>
          <a:p>
            <a:endParaRPr lang="en-US" dirty="0"/>
          </a:p>
          <a:p>
            <a:r>
              <a:rPr lang="en-US" dirty="0"/>
              <a:t>To meet the requirements, each scholar must: (a) receive “scholar support” for no less than one academic year, and (b) be eligible to fulfill service obligation requirements following degree program completion. </a:t>
            </a:r>
          </a:p>
          <a:p>
            <a:endParaRPr lang="en-US" dirty="0"/>
          </a:p>
          <a:p>
            <a:r>
              <a:rPr lang="en-US" dirty="0"/>
              <a:t>Grantees have responsibility for ensuring scholars understand the service obligation requirements that come with scholar support.  </a:t>
            </a:r>
          </a:p>
        </p:txBody>
      </p:sp>
      <p:sp>
        <p:nvSpPr>
          <p:cNvPr id="4" name="Slide Number Placeholder 3"/>
          <p:cNvSpPr>
            <a:spLocks noGrp="1"/>
          </p:cNvSpPr>
          <p:nvPr>
            <p:ph type="sldNum" sz="quarter" idx="5"/>
          </p:nvPr>
        </p:nvSpPr>
        <p:spPr/>
        <p:txBody>
          <a:bodyPr/>
          <a:lstStyle/>
          <a:p>
            <a:fld id="{E86AF46F-95C2-4F68-8F66-EE18049CE23B}" type="slidenum">
              <a:rPr lang="en-US" smtClean="0"/>
              <a:pPr/>
              <a:t>9</a:t>
            </a:fld>
            <a:endParaRPr lang="en-US" dirty="0"/>
          </a:p>
        </p:txBody>
      </p:sp>
    </p:spTree>
    <p:extLst>
      <p:ext uri="{BB962C8B-B14F-4D97-AF65-F5344CB8AC3E}">
        <p14:creationId xmlns:p14="http://schemas.microsoft.com/office/powerpoint/2010/main" val="2899792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838200" y="2106168"/>
            <a:ext cx="7620000" cy="30480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47B4A90-9B2F-40F4-BBF3-6E29953403AD}" type="datetime1">
              <a:rPr lang="en-US" smtClean="0"/>
              <a:t>12/12/2022</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pic>
        <p:nvPicPr>
          <p:cNvPr id="3" name="Picture 2" descr="Background shows teh Department of Education seal, AnLar, and Westat logos.">
            <a:extLst>
              <a:ext uri="{FF2B5EF4-FFF2-40B4-BE49-F238E27FC236}">
                <a16:creationId xmlns:a16="http://schemas.microsoft.com/office/drawing/2014/main" id="{5AF15345-657C-46BF-AB16-A5D4D8E546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4" y="0"/>
            <a:ext cx="9144000" cy="6858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16000">
              <a:srgbClr val="D4DCEC"/>
            </a:gs>
            <a:gs pos="53746">
              <a:srgbClr val="637D8E"/>
            </a:gs>
            <a:gs pos="97000">
              <a:srgbClr val="1E6083"/>
            </a:gs>
          </a:gsLst>
          <a:lin ang="2700000" scaled="1"/>
          <a:tileRect/>
        </a:gradFill>
        <a:effectLst/>
      </p:bgPr>
    </p:bg>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A6A1E8B1-2E03-4003-A841-3259E68D3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1" cy="1371600"/>
          </a:xfrm>
          <a:prstGeom prst="rect">
            <a:avLst/>
          </a:prstGeom>
        </p:spPr>
      </p:pic>
      <p:sp>
        <p:nvSpPr>
          <p:cNvPr id="8" name="Text Placeholder 7">
            <a:extLst>
              <a:ext uri="{FF2B5EF4-FFF2-40B4-BE49-F238E27FC236}">
                <a16:creationId xmlns:a16="http://schemas.microsoft.com/office/drawing/2014/main" id="{E1A50A8B-0353-4DA0-8B97-38287F86699E}"/>
              </a:ext>
            </a:extLst>
          </p:cNvPr>
          <p:cNvSpPr>
            <a:spLocks noGrp="1"/>
          </p:cNvSpPr>
          <p:nvPr>
            <p:ph type="body" sz="quarter" idx="10" hasCustomPrompt="1"/>
          </p:nvPr>
        </p:nvSpPr>
        <p:spPr>
          <a:xfrm>
            <a:off x="800100" y="2743200"/>
            <a:ext cx="7543800" cy="1371600"/>
          </a:xfrm>
        </p:spPr>
        <p:txBody>
          <a:bodyPr/>
          <a:lstStyle>
            <a:lvl1pPr marL="0" indent="0" algn="ctr">
              <a:buNone/>
              <a:defRPr sz="4000" b="0">
                <a:solidFill>
                  <a:schemeClr val="bg1"/>
                </a:solidFill>
                <a:latin typeface="Montserrat SemiBold" panose="00000700000000000000" pitchFamily="2" charset="0"/>
              </a:defRPr>
            </a:lvl1pPr>
            <a:lvl2pPr algn="ctr">
              <a:buNone/>
              <a:defRPr b="1">
                <a:solidFill>
                  <a:schemeClr val="bg1"/>
                </a:solidFill>
              </a:defRPr>
            </a:lvl2pPr>
            <a:lvl3pPr algn="ctr">
              <a:buNone/>
              <a:defRPr b="1">
                <a:solidFill>
                  <a:schemeClr val="bg1"/>
                </a:solidFill>
              </a:defRPr>
            </a:lvl3pPr>
            <a:lvl4pPr algn="ctr">
              <a:buNone/>
              <a:defRPr b="1">
                <a:solidFill>
                  <a:schemeClr val="bg1"/>
                </a:solidFill>
              </a:defRPr>
            </a:lvl4pPr>
            <a:lvl5pPr algn="ctr">
              <a:buNone/>
              <a:defRPr b="1">
                <a:solidFill>
                  <a:schemeClr val="bg1"/>
                </a:solidFill>
              </a:defRPr>
            </a:lvl5pPr>
          </a:lstStyle>
          <a:p>
            <a:pPr lvl="0"/>
            <a:r>
              <a:rPr lang="en-US" dirty="0"/>
              <a:t>CLICK TO EDIT MASTER TEXT STYLES</a:t>
            </a:r>
          </a:p>
        </p:txBody>
      </p:sp>
      <p:sp>
        <p:nvSpPr>
          <p:cNvPr id="9" name="Footer Placeholder 4">
            <a:extLst>
              <a:ext uri="{FF2B5EF4-FFF2-40B4-BE49-F238E27FC236}">
                <a16:creationId xmlns:a16="http://schemas.microsoft.com/office/drawing/2014/main" id="{493FEC2E-50A9-45CF-924E-35F8700988F4}"/>
              </a:ext>
            </a:extLst>
          </p:cNvPr>
          <p:cNvSpPr>
            <a:spLocks noGrp="1"/>
          </p:cNvSpPr>
          <p:nvPr>
            <p:ph type="ftr" sz="quarter" idx="11"/>
          </p:nvPr>
        </p:nvSpPr>
        <p:spPr>
          <a:xfrm>
            <a:off x="609600" y="6248206"/>
            <a:ext cx="5421083" cy="365125"/>
          </a:xfrm>
        </p:spPr>
        <p:txBody>
          <a:bodyPr/>
          <a:lstStyle>
            <a:lvl1pPr>
              <a:defRPr b="1">
                <a:solidFill>
                  <a:schemeClr val="bg1"/>
                </a:solidFill>
                <a:latin typeface="Montserrat" panose="00000500000000000000" pitchFamily="2" charset="0"/>
              </a:defRPr>
            </a:lvl1pPr>
          </a:lstStyle>
          <a:p>
            <a:endParaRPr lang="en-US" b="1" dirty="0"/>
          </a:p>
        </p:txBody>
      </p:sp>
      <p:sp>
        <p:nvSpPr>
          <p:cNvPr id="10" name="Date Placeholder 3">
            <a:extLst>
              <a:ext uri="{FF2B5EF4-FFF2-40B4-BE49-F238E27FC236}">
                <a16:creationId xmlns:a16="http://schemas.microsoft.com/office/drawing/2014/main" id="{E254F499-2D64-4101-9CD1-ED108E7725D5}"/>
              </a:ext>
            </a:extLst>
          </p:cNvPr>
          <p:cNvSpPr>
            <a:spLocks noGrp="1"/>
          </p:cNvSpPr>
          <p:nvPr>
            <p:ph type="dt" sz="half" idx="12"/>
          </p:nvPr>
        </p:nvSpPr>
        <p:spPr>
          <a:xfrm>
            <a:off x="6096000" y="6248400"/>
            <a:ext cx="2667000" cy="365125"/>
          </a:xfrm>
        </p:spPr>
        <p:txBody>
          <a:bodyPr/>
          <a:lstStyle>
            <a:lvl1pPr>
              <a:defRPr>
                <a:solidFill>
                  <a:schemeClr val="bg1"/>
                </a:solidFill>
                <a:latin typeface="Montserrat" panose="00000500000000000000" pitchFamily="2" charset="0"/>
              </a:defRPr>
            </a:lvl1pPr>
          </a:lstStyle>
          <a:p>
            <a:fld id="{CC105119-E232-4546-9599-52A70451804B}" type="datetime1">
              <a:rPr lang="en-US" smtClean="0"/>
              <a:pPr/>
              <a:t>12/12/2022</a:t>
            </a:fld>
            <a:endParaRPr lang="en-US" dirty="0"/>
          </a:p>
        </p:txBody>
      </p:sp>
      <p:pic>
        <p:nvPicPr>
          <p:cNvPr id="11" name="Picture 10" descr="AnLar and Westat logos">
            <a:extLst>
              <a:ext uri="{FF2B5EF4-FFF2-40B4-BE49-F238E27FC236}">
                <a16:creationId xmlns:a16="http://schemas.microsoft.com/office/drawing/2014/main" id="{ADCDA49C-FB90-4E5B-95B5-28365ED7D3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6141842"/>
            <a:ext cx="1002234" cy="563757"/>
          </a:xfrm>
          <a:prstGeom prst="rect">
            <a:avLst/>
          </a:prstGeom>
        </p:spPr>
      </p:pic>
    </p:spTree>
    <p:extLst>
      <p:ext uri="{BB962C8B-B14F-4D97-AF65-F5344CB8AC3E}">
        <p14:creationId xmlns:p14="http://schemas.microsoft.com/office/powerpoint/2010/main" val="49827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52400"/>
            <a:ext cx="8458200" cy="990600"/>
          </a:xfrm>
        </p:spPr>
        <p:txBody>
          <a:bodyPr>
            <a:noAutofit/>
          </a:bodyPr>
          <a:lstStyle>
            <a:lvl1pPr>
              <a:defRPr sz="4000" b="0">
                <a:latin typeface="Montserrat SemiBold" panose="00000700000000000000" pitchFamily="2"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524000"/>
            <a:ext cx="8458200" cy="44958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latin typeface="Montserrat" panose="00000500000000000000" pitchFamily="2" charset="0"/>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325699"/>
            <a:ext cx="609600" cy="3429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D8CC49-79B8-492E-806A-669EC5B077EA}"/>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610600"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1470B57B-6E08-4764-9AAF-340514370180}" type="datetime1">
              <a:rPr lang="en-US" smtClean="0"/>
              <a:t>12/12/2022</a:t>
            </a:fld>
            <a:endParaRPr lang="en-US" dirty="0"/>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
        <p:nvSpPr>
          <p:cNvPr id="14" name="Slide Number Placeholder 5">
            <a:extLst>
              <a:ext uri="{FF2B5EF4-FFF2-40B4-BE49-F238E27FC236}">
                <a16:creationId xmlns:a16="http://schemas.microsoft.com/office/drawing/2014/main" id="{77E6CF1F-EA97-4878-B491-350F856C668A}"/>
              </a:ext>
            </a:extLst>
          </p:cNvPr>
          <p:cNvSpPr txBox="1">
            <a:spLocks/>
          </p:cNvSpPr>
          <p:nvPr userDrawn="1"/>
        </p:nvSpPr>
        <p:spPr>
          <a:xfrm>
            <a:off x="8376559" y="6400800"/>
            <a:ext cx="533400" cy="244476"/>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FEA6AD-5963-42A3-B799-50DDE2FA9A33}" type="slidenum">
              <a:rPr lang="en-US" smtClean="0">
                <a:latin typeface="Montserrat" panose="00000500000000000000" pitchFamily="2" charset="0"/>
              </a:rPr>
              <a:pPr/>
              <a:t>‹#›</a:t>
            </a:fld>
            <a:endParaRPr lang="en-US" dirty="0">
              <a:latin typeface="Montserrat" panose="00000500000000000000" pitchFamily="2" charset="0"/>
            </a:endParaRPr>
          </a:p>
        </p:txBody>
      </p:sp>
      <p:pic>
        <p:nvPicPr>
          <p:cNvPr id="15" name="Picture 14" descr="AnLar and Westat logos">
            <a:extLst>
              <a:ext uri="{FF2B5EF4-FFF2-40B4-BE49-F238E27FC236}">
                <a16:creationId xmlns:a16="http://schemas.microsoft.com/office/drawing/2014/main" id="{A63E9FE3-7C85-407F-997F-8213B8C4F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325699"/>
            <a:ext cx="609600" cy="3429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2ED94E3A-4F44-459A-A8C6-0F89DB66A349}" type="datetime1">
              <a:rPr lang="en-US" smtClean="0"/>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A15FA-BE17-43B8-9BEB-647B1674F305}" type="datetime1">
              <a:rPr lang="en-US" smtClean="0"/>
              <a:t>12/12/2022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28600" y="228600"/>
            <a:ext cx="8610600" cy="990600"/>
          </a:xfrm>
          <a:prstGeom prst="rect">
            <a:avLst/>
          </a:prstGeom>
        </p:spPr>
        <p:txBody>
          <a:bodyPr vert="horz" anchor="ctr">
            <a:noAutofit/>
          </a:bodyPr>
          <a:lstStyle/>
          <a:p>
            <a:r>
              <a:rPr kumimoji="0" lang="en-US" dirty="0"/>
              <a:t>Click to edit Master title style</a:t>
            </a:r>
          </a:p>
        </p:txBody>
      </p:sp>
      <p:sp>
        <p:nvSpPr>
          <p:cNvPr id="13" name="Text Placeholder 12"/>
          <p:cNvSpPr>
            <a:spLocks noGrp="1"/>
          </p:cNvSpPr>
          <p:nvPr>
            <p:ph type="body" idx="1"/>
          </p:nvPr>
        </p:nvSpPr>
        <p:spPr>
          <a:xfrm>
            <a:off x="457200" y="1470466"/>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50D039-AEAE-489C-8573-0583CF0EAFB8}" type="datetime1">
              <a:rPr lang="en-US" smtClean="0"/>
              <a:t>12/12/2022</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704" r:id="rId2"/>
    <p:sldLayoutId id="2147483698" r:id="rId3"/>
    <p:sldLayoutId id="2147483700" r:id="rId4"/>
    <p:sldLayoutId id="2147483702" r:id="rId5"/>
    <p:sldLayoutId id="2147483703" r:id="rId6"/>
  </p:sldLayoutIdLst>
  <p:hf hdr="0" ftr="0" dt="0"/>
  <p:txStyles>
    <p:titleStyle>
      <a:lvl1pPr algn="l" rtl="0" eaLnBrk="1" latinLnBrk="0" hangingPunct="1">
        <a:spcBef>
          <a:spcPct val="0"/>
        </a:spcBef>
        <a:buNone/>
        <a:defRPr kumimoji="0" sz="4000" kern="1200">
          <a:solidFill>
            <a:schemeClr val="tx2"/>
          </a:solidFill>
          <a:latin typeface="Montserrat SemiBold" panose="00000700000000000000" pitchFamily="2" charset="0"/>
          <a:ea typeface="+mj-ea"/>
          <a:cs typeface="+mj-cs"/>
        </a:defRPr>
      </a:lvl1pPr>
    </p:titleStyle>
    <p:body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ontserrat" panose="00000500000000000000" pitchFamily="2" charset="0"/>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ontserrat" panose="00000500000000000000" pitchFamily="2" charset="0"/>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ontserrat" panose="00000500000000000000" pitchFamily="2" charset="0"/>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ontserrat" panose="00000500000000000000" pitchFamily="2" charset="0"/>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ontserrat" panose="00000500000000000000" pitchFamily="2"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osepideasthatwork.org/resources-grantees/program-areas/personnel-development-improve-services-and-results-children?tab=pa-measuremen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g5.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hyperlink" Target="mailto:paybackobligations@ed.gov" TargetMode="Externa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hyperlink" Target="https://pdp.ed.gov/OSEP/Home/dcsfaq" TargetMode="External"/><Relationship Id="rId4" Type="http://schemas.openxmlformats.org/officeDocument/2006/relationships/hyperlink" Target="https://pdp.ed.gov/OSEP/Home/Trainin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mailto:serviceobligation@ed.gov"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federalregister.gov/select-citation/2020/03/30/34-CFR-304.3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6082" y="3200400"/>
            <a:ext cx="8610600" cy="1219200"/>
          </a:xfrm>
        </p:spPr>
        <p:txBody>
          <a:bodyPr>
            <a:noAutofit/>
          </a:bodyPr>
          <a:lstStyle/>
          <a:p>
            <a:r>
              <a:rPr lang="en-US" sz="3600" dirty="0">
                <a:solidFill>
                  <a:schemeClr val="bg1"/>
                </a:solidFill>
              </a:rPr>
              <a:t>PERSONNEL DEVELOPMENT PROGRAM DATA COLLECTION SYSTEM (PDPDCS)</a:t>
            </a:r>
            <a:br>
              <a:rPr lang="en-US" sz="3600" dirty="0">
                <a:solidFill>
                  <a:schemeClr val="bg1"/>
                </a:solidFill>
              </a:rPr>
            </a:br>
            <a:br>
              <a:rPr lang="en-US" sz="2000" dirty="0">
                <a:solidFill>
                  <a:schemeClr val="bg1"/>
                </a:solidFill>
              </a:rPr>
            </a:br>
            <a:r>
              <a:rPr lang="en-US" sz="1800" dirty="0">
                <a:solidFill>
                  <a:schemeClr val="bg1"/>
                </a:solidFill>
              </a:rPr>
              <a:t>RICHELLE DAVIS, OSEP</a:t>
            </a:r>
            <a:br>
              <a:rPr lang="en-US" sz="1800" dirty="0">
                <a:solidFill>
                  <a:schemeClr val="bg1"/>
                </a:solidFill>
              </a:rPr>
            </a:br>
            <a:r>
              <a:rPr lang="en-US" sz="1800" dirty="0">
                <a:solidFill>
                  <a:schemeClr val="bg1"/>
                </a:solidFill>
              </a:rPr>
              <a:t>SARAH ALLEN, OSEP	</a:t>
            </a:r>
            <a:br>
              <a:rPr lang="en-US" sz="1800" dirty="0">
                <a:solidFill>
                  <a:schemeClr val="bg1"/>
                </a:solidFill>
              </a:rPr>
            </a:br>
            <a:r>
              <a:rPr lang="en-US" sz="1800" dirty="0">
                <a:solidFill>
                  <a:schemeClr val="bg1"/>
                </a:solidFill>
              </a:rPr>
              <a:t>MICHELLE BLOOM (ANLAR), OSEP PROGRAM COORDINATOR</a:t>
            </a:r>
            <a:br>
              <a:rPr lang="en-US" sz="1800" dirty="0">
                <a:solidFill>
                  <a:schemeClr val="bg1"/>
                </a:solidFill>
              </a:rPr>
            </a:br>
            <a:r>
              <a:rPr lang="en-US" sz="1800" dirty="0">
                <a:solidFill>
                  <a:schemeClr val="bg1"/>
                </a:solidFill>
              </a:rPr>
              <a:t>MIA LELAND (ANLAR), HELP DESK LEAD MANAGER</a:t>
            </a:r>
            <a:br>
              <a:rPr lang="en-US" sz="1800" dirty="0">
                <a:solidFill>
                  <a:schemeClr val="bg1"/>
                </a:solidFill>
              </a:rPr>
            </a:br>
            <a:r>
              <a:rPr lang="en-US" sz="1800" dirty="0">
                <a:solidFill>
                  <a:schemeClr val="bg1"/>
                </a:solidFill>
              </a:rPr>
              <a:t>MYRIELL MCKINNON (WESTAT), HELP DESK LEAD</a:t>
            </a:r>
            <a:br>
              <a:rPr lang="en-US" sz="1800" dirty="0">
                <a:solidFill>
                  <a:schemeClr val="bg1"/>
                </a:solidFill>
              </a:rPr>
            </a:br>
            <a:br>
              <a:rPr lang="en-US" sz="1800" dirty="0">
                <a:solidFill>
                  <a:schemeClr val="bg1"/>
                </a:solidFill>
              </a:rPr>
            </a:br>
            <a:endParaRPr lang="en-US" sz="1800" dirty="0">
              <a:solidFill>
                <a:schemeClr val="bg1"/>
              </a:solidFill>
            </a:endParaRPr>
          </a:p>
        </p:txBody>
      </p:sp>
      <p:sp>
        <p:nvSpPr>
          <p:cNvPr id="3" name="Subtitle 2"/>
          <p:cNvSpPr>
            <a:spLocks noGrp="1"/>
          </p:cNvSpPr>
          <p:nvPr>
            <p:ph type="body" sz="quarter" idx="10"/>
          </p:nvPr>
        </p:nvSpPr>
        <p:spPr>
          <a:xfrm>
            <a:off x="2895600" y="6019800"/>
            <a:ext cx="7543800" cy="2971800"/>
          </a:xfrm>
        </p:spPr>
        <p:txBody>
          <a:bodyPr>
            <a:normAutofit/>
          </a:bodyPr>
          <a:lstStyle/>
          <a:p>
            <a:pPr marL="0" indent="0">
              <a:buNone/>
            </a:pPr>
            <a:r>
              <a:rPr lang="en-US" sz="2800" dirty="0"/>
              <a:t>December 6, 2022</a:t>
            </a:r>
          </a:p>
        </p:txBody>
      </p:sp>
    </p:spTree>
    <p:extLst>
      <p:ext uri="{BB962C8B-B14F-4D97-AF65-F5344CB8AC3E}">
        <p14:creationId xmlns:p14="http://schemas.microsoft.com/office/powerpoint/2010/main" val="2580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325D FY 2022 Priority Language</a:t>
            </a:r>
            <a:endParaRPr lang="en-US" dirty="0"/>
          </a:p>
        </p:txBody>
      </p:sp>
      <p:sp>
        <p:nvSpPr>
          <p:cNvPr id="3" name="Content Placeholder 2"/>
          <p:cNvSpPr>
            <a:spLocks noGrp="1"/>
          </p:cNvSpPr>
          <p:nvPr>
            <p:ph sz="quarter" idx="1"/>
          </p:nvPr>
        </p:nvSpPr>
        <p:spPr/>
        <p:txBody>
          <a:bodyPr>
            <a:noAutofit/>
          </a:bodyPr>
          <a:lstStyle/>
          <a:p>
            <a:r>
              <a:rPr lang="en-US" sz="2600" b="1" i="1" dirty="0">
                <a:latin typeface="Montserrat" panose="00000500000000000000" pitchFamily="2" charset="0"/>
              </a:rPr>
              <a:t>Absolute Priority: </a:t>
            </a:r>
            <a:r>
              <a:rPr lang="en-US" sz="2600" dirty="0"/>
              <a:t>Preparation of Special Education, Early Intervention, and Related Services Leadership Personnel</a:t>
            </a:r>
          </a:p>
        </p:txBody>
      </p:sp>
      <p:sp>
        <p:nvSpPr>
          <p:cNvPr id="4" name="Slide Number Placeholder 3"/>
          <p:cNvSpPr>
            <a:spLocks noGrp="1"/>
          </p:cNvSpPr>
          <p:nvPr>
            <p:ph type="sldNum" sz="quarter" idx="12"/>
          </p:nvPr>
        </p:nvSpPr>
        <p:spPr/>
        <p:txBody>
          <a:bodyPr/>
          <a:lstStyle/>
          <a:p>
            <a:fld id="{78FEA6AD-5963-42A3-B799-50DDE2FA9A33}" type="slidenum">
              <a:rPr lang="en-US" smtClean="0"/>
              <a:pPr/>
              <a:t>10</a:t>
            </a:fld>
            <a:endParaRPr lang="en-US" dirty="0"/>
          </a:p>
        </p:txBody>
      </p:sp>
    </p:spTree>
    <p:extLst>
      <p:ext uri="{BB962C8B-B14F-4D97-AF65-F5344CB8AC3E}">
        <p14:creationId xmlns:p14="http://schemas.microsoft.com/office/powerpoint/2010/main" val="159987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325D FY 2022 Priority Language: Recruitment</a:t>
            </a:r>
            <a:endParaRPr lang="en-US" dirty="0"/>
          </a:p>
        </p:txBody>
      </p:sp>
      <p:sp>
        <p:nvSpPr>
          <p:cNvPr id="3" name="Content Placeholder 2"/>
          <p:cNvSpPr>
            <a:spLocks noGrp="1"/>
          </p:cNvSpPr>
          <p:nvPr>
            <p:ph sz="quarter" idx="1"/>
          </p:nvPr>
        </p:nvSpPr>
        <p:spPr/>
        <p:txBody>
          <a:bodyPr>
            <a:noAutofit/>
          </a:bodyPr>
          <a:lstStyle/>
          <a:p>
            <a:r>
              <a:rPr lang="en-US" sz="2400" dirty="0"/>
              <a:t>Applicants must plan to </a:t>
            </a:r>
            <a:r>
              <a:rPr lang="en-US" sz="2400" b="1" dirty="0"/>
              <a:t>recruit and enroll the proposed number of scholars in the application within the first 12 months </a:t>
            </a:r>
            <a:r>
              <a:rPr lang="en-US" sz="2400" dirty="0"/>
              <a:t>of the project period or demonstrate that scholars enrolled after the first 12 months can complete the program by the end of the proposed project period.</a:t>
            </a:r>
          </a:p>
          <a:p>
            <a:r>
              <a:rPr lang="en-US" sz="2400" dirty="0"/>
              <a:t>A </a:t>
            </a:r>
            <a:r>
              <a:rPr lang="en-US" sz="2400" b="1" dirty="0"/>
              <a:t>revised project budget </a:t>
            </a:r>
            <a:r>
              <a:rPr lang="en-US" sz="2400" dirty="0"/>
              <a:t>must be submitted to OSEP should the project not be able to recruit and enroll the proposed number of scholars that can graduate from the program by the end of the project period.</a:t>
            </a:r>
          </a:p>
        </p:txBody>
      </p:sp>
      <p:sp>
        <p:nvSpPr>
          <p:cNvPr id="4" name="Slide Number Placeholder 3"/>
          <p:cNvSpPr>
            <a:spLocks noGrp="1"/>
          </p:cNvSpPr>
          <p:nvPr>
            <p:ph type="sldNum" sz="quarter" idx="12"/>
          </p:nvPr>
        </p:nvSpPr>
        <p:spPr/>
        <p:txBody>
          <a:bodyPr/>
          <a:lstStyle/>
          <a:p>
            <a:fld id="{78FEA6AD-5963-42A3-B799-50DDE2FA9A33}" type="slidenum">
              <a:rPr lang="en-US" smtClean="0"/>
              <a:pPr/>
              <a:t>11</a:t>
            </a:fld>
            <a:endParaRPr lang="en-US" dirty="0"/>
          </a:p>
        </p:txBody>
      </p:sp>
    </p:spTree>
    <p:extLst>
      <p:ext uri="{BB962C8B-B14F-4D97-AF65-F5344CB8AC3E}">
        <p14:creationId xmlns:p14="http://schemas.microsoft.com/office/powerpoint/2010/main" val="767001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FB5A-B424-4877-92EF-DD52C41EEFC6}"/>
              </a:ext>
            </a:extLst>
          </p:cNvPr>
          <p:cNvSpPr>
            <a:spLocks noGrp="1"/>
          </p:cNvSpPr>
          <p:nvPr>
            <p:ph type="title"/>
          </p:nvPr>
        </p:nvSpPr>
        <p:spPr/>
        <p:txBody>
          <a:bodyPr>
            <a:normAutofit fontScale="90000"/>
          </a:bodyPr>
          <a:lstStyle/>
          <a:p>
            <a:r>
              <a:rPr lang="en-US" altLang="en-US" dirty="0"/>
              <a:t>325D FY 2022 Priority Language:      Project Evaluation</a:t>
            </a:r>
            <a:endParaRPr lang="en-US" dirty="0"/>
          </a:p>
        </p:txBody>
      </p:sp>
      <p:graphicFrame>
        <p:nvGraphicFramePr>
          <p:cNvPr id="6" name="Content Placeholder 2">
            <a:extLst>
              <a:ext uri="{FF2B5EF4-FFF2-40B4-BE49-F238E27FC236}">
                <a16:creationId xmlns:a16="http://schemas.microsoft.com/office/drawing/2014/main" id="{B2A71482-7DC3-98B5-5AC6-31168F86F36B}"/>
              </a:ext>
            </a:extLst>
          </p:cNvPr>
          <p:cNvGraphicFramePr>
            <a:graphicFrameLocks noGrp="1"/>
          </p:cNvGraphicFramePr>
          <p:nvPr>
            <p:ph sz="quarter" idx="1"/>
            <p:extLst>
              <p:ext uri="{D42A27DB-BD31-4B8C-83A1-F6EECF244321}">
                <p14:modId xmlns:p14="http://schemas.microsoft.com/office/powerpoint/2010/main" val="3262641015"/>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852B0F7-66C8-4399-9D11-FB2E80DF3CE7}"/>
              </a:ext>
            </a:extLst>
          </p:cNvPr>
          <p:cNvSpPr>
            <a:spLocks noGrp="1"/>
          </p:cNvSpPr>
          <p:nvPr>
            <p:ph type="sldNum" sz="quarter" idx="12"/>
          </p:nvPr>
        </p:nvSpPr>
        <p:spPr/>
        <p:txBody>
          <a:bodyPr/>
          <a:lstStyle/>
          <a:p>
            <a:fld id="{78FEA6AD-5963-42A3-B799-50DDE2FA9A33}" type="slidenum">
              <a:rPr lang="en-US" smtClean="0"/>
              <a:pPr/>
              <a:t>12</a:t>
            </a:fld>
            <a:endParaRPr lang="en-US" dirty="0"/>
          </a:p>
        </p:txBody>
      </p:sp>
    </p:spTree>
    <p:extLst>
      <p:ext uri="{BB962C8B-B14F-4D97-AF65-F5344CB8AC3E}">
        <p14:creationId xmlns:p14="http://schemas.microsoft.com/office/powerpoint/2010/main" val="213599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BB33-E2E3-4B97-8722-D47D591E6B22}"/>
              </a:ext>
            </a:extLst>
          </p:cNvPr>
          <p:cNvSpPr>
            <a:spLocks noGrp="1"/>
          </p:cNvSpPr>
          <p:nvPr>
            <p:ph type="title"/>
          </p:nvPr>
        </p:nvSpPr>
        <p:spPr/>
        <p:txBody>
          <a:bodyPr>
            <a:normAutofit/>
          </a:bodyPr>
          <a:lstStyle/>
          <a:p>
            <a:r>
              <a:rPr lang="en-US" sz="3600" dirty="0"/>
              <a:t>Other Important Items to Note</a:t>
            </a:r>
          </a:p>
        </p:txBody>
      </p:sp>
      <p:sp>
        <p:nvSpPr>
          <p:cNvPr id="3" name="Content Placeholder 2">
            <a:extLst>
              <a:ext uri="{FF2B5EF4-FFF2-40B4-BE49-F238E27FC236}">
                <a16:creationId xmlns:a16="http://schemas.microsoft.com/office/drawing/2014/main" id="{9AD0DA5F-BE0F-45A4-800C-7C02F26D7EAC}"/>
              </a:ext>
            </a:extLst>
          </p:cNvPr>
          <p:cNvSpPr>
            <a:spLocks noGrp="1"/>
          </p:cNvSpPr>
          <p:nvPr>
            <p:ph sz="quarter" idx="1"/>
          </p:nvPr>
        </p:nvSpPr>
        <p:spPr>
          <a:xfrm>
            <a:off x="152399" y="1371600"/>
            <a:ext cx="8757559" cy="4495800"/>
          </a:xfrm>
        </p:spPr>
        <p:txBody>
          <a:bodyPr>
            <a:noAutofit/>
          </a:bodyPr>
          <a:lstStyle/>
          <a:p>
            <a:r>
              <a:rPr lang="en-US" sz="2300" dirty="0"/>
              <a:t>Obtain </a:t>
            </a:r>
            <a:r>
              <a:rPr lang="en-US" sz="2300" b="1" dirty="0"/>
              <a:t>prior approval from the OSEP project officer will be before admitting additional scholars </a:t>
            </a:r>
            <a:r>
              <a:rPr lang="en-US" sz="2300" dirty="0"/>
              <a:t>beyond the number of scholars proposed in the application and before transferring a scholar to another OSEP-funded grant;</a:t>
            </a:r>
          </a:p>
          <a:p>
            <a:pPr>
              <a:spcBef>
                <a:spcPts val="1200"/>
              </a:spcBef>
            </a:pPr>
            <a:r>
              <a:rPr lang="en-US" sz="2300" dirty="0"/>
              <a:t>Ensure that the institution of higher education (IHE) at which scholars are enrolled in </a:t>
            </a:r>
            <a:r>
              <a:rPr lang="en-US" sz="2300" b="1" dirty="0"/>
              <a:t>the program will not require those scholars to work (e.g., as graduate assistants) as a condition of receiving support</a:t>
            </a:r>
            <a:r>
              <a:rPr lang="en-US" sz="2300" dirty="0"/>
              <a:t> (e.g., tuition, stipends) from the proposed project, unless the work is specifically related to the acquisition of scholars' competencies or the requirements for completion of their personnel preparation program.</a:t>
            </a:r>
          </a:p>
        </p:txBody>
      </p:sp>
      <p:sp>
        <p:nvSpPr>
          <p:cNvPr id="4" name="Slide Number Placeholder 3">
            <a:extLst>
              <a:ext uri="{FF2B5EF4-FFF2-40B4-BE49-F238E27FC236}">
                <a16:creationId xmlns:a16="http://schemas.microsoft.com/office/drawing/2014/main" id="{EA97CFF6-7E6B-447E-A08D-65E48BBB6716}"/>
              </a:ext>
            </a:extLst>
          </p:cNvPr>
          <p:cNvSpPr>
            <a:spLocks noGrp="1"/>
          </p:cNvSpPr>
          <p:nvPr>
            <p:ph type="sldNum" sz="quarter" idx="12"/>
          </p:nvPr>
        </p:nvSpPr>
        <p:spPr/>
        <p:txBody>
          <a:bodyPr/>
          <a:lstStyle/>
          <a:p>
            <a:fld id="{78FEA6AD-5963-42A3-B799-50DDE2FA9A33}" type="slidenum">
              <a:rPr lang="en-US" smtClean="0"/>
              <a:pPr/>
              <a:t>13</a:t>
            </a:fld>
            <a:endParaRPr lang="en-US" dirty="0"/>
          </a:p>
        </p:txBody>
      </p:sp>
    </p:spTree>
    <p:extLst>
      <p:ext uri="{BB962C8B-B14F-4D97-AF65-F5344CB8AC3E}">
        <p14:creationId xmlns:p14="http://schemas.microsoft.com/office/powerpoint/2010/main" val="63302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152400"/>
            <a:ext cx="8839200" cy="990600"/>
          </a:xfrm>
        </p:spPr>
        <p:txBody>
          <a:bodyPr/>
          <a:lstStyle/>
          <a:p>
            <a:pPr eaLnBrk="1" hangingPunct="1"/>
            <a:r>
              <a:rPr lang="en-US" altLang="en-US" sz="3600" dirty="0"/>
              <a:t>Grant Performance Reports: APR</a:t>
            </a:r>
          </a:p>
        </p:txBody>
      </p:sp>
      <p:sp>
        <p:nvSpPr>
          <p:cNvPr id="2" name="Content Placeholder 1">
            <a:extLst>
              <a:ext uri="{FF2B5EF4-FFF2-40B4-BE49-F238E27FC236}">
                <a16:creationId xmlns:a16="http://schemas.microsoft.com/office/drawing/2014/main" id="{3B26985B-8622-4FCD-A044-38AB019E4FD2}"/>
              </a:ext>
            </a:extLst>
          </p:cNvPr>
          <p:cNvSpPr>
            <a:spLocks noGrp="1"/>
          </p:cNvSpPr>
          <p:nvPr>
            <p:ph sz="quarter" idx="1"/>
          </p:nvPr>
        </p:nvSpPr>
        <p:spPr>
          <a:xfrm>
            <a:off x="152400" y="1338262"/>
            <a:ext cx="8839200" cy="5062538"/>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600" b="1" i="0" u="sng" strike="noStrike" kern="1200" cap="none" spc="0" normalizeH="0" baseline="0" noProof="0" dirty="0">
                <a:ln>
                  <a:noFill/>
                </a:ln>
                <a:solidFill>
                  <a:prstClr val="black"/>
                </a:solidFill>
                <a:effectLst/>
                <a:uLnTx/>
                <a:uFillTx/>
                <a:latin typeface="Montserrat" panose="00000500000000000000" pitchFamily="2" charset="0"/>
                <a:ea typeface="+mn-ea"/>
                <a:cs typeface="+mn-cs"/>
              </a:rPr>
              <a:t>Annual Performance Reports (APR)</a:t>
            </a:r>
          </a:p>
          <a:p>
            <a:pPr marL="342900" marR="0" lvl="0" indent="-342900" algn="l" defTabSz="914400" rtl="0" eaLnBrk="1" fontAlgn="auto" latinLnBrk="0" hangingPunct="1">
              <a:lnSpc>
                <a:spcPct val="100000"/>
              </a:lnSpc>
              <a:spcBef>
                <a:spcPts val="0"/>
              </a:spcBef>
              <a:spcAft>
                <a:spcPts val="600"/>
              </a:spcAft>
              <a:buClr>
                <a:srgbClr val="1E6083"/>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OSEP will send instructions for preparing and submitting APRs to grantees prior to February 1 annually</a:t>
            </a:r>
            <a:endParaRPr kumimoji="0" lang="en-US" sz="2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342900" indent="-342900">
              <a:spcBef>
                <a:spcPts val="0"/>
              </a:spcBef>
              <a:spcAft>
                <a:spcPts val="600"/>
              </a:spcAft>
              <a:buClr>
                <a:srgbClr val="1E6083"/>
              </a:buClr>
              <a:buSzTx/>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APR Resources </a:t>
            </a:r>
            <a:r>
              <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t>
            </a:r>
            <a:r>
              <a:rPr lang="en-US" sz="2000" b="0" i="0" dirty="0">
                <a:solidFill>
                  <a:srgbClr val="1155CC"/>
                </a:solidFill>
                <a:effectLst/>
                <a:hlinkClick r:id="rId3"/>
              </a:rPr>
              <a:t>https://osepideasthatwork.org/resources-grantees/program-areas/personnel-development-improve-services-and-results-children?tab=pa-measurement</a:t>
            </a:r>
            <a:r>
              <a:rPr lang="en-US" sz="2000" dirty="0"/>
              <a:t>) </a:t>
            </a:r>
            <a:endParaRPr kumimoji="0" lang="en-US" sz="2000" b="0" i="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ts val="0"/>
              </a:spcBef>
              <a:spcAft>
                <a:spcPts val="600"/>
              </a:spcAft>
              <a:buClr>
                <a:srgbClr val="1E6083"/>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Deadline for submitting is COB on the first Friday in May (4:30 pm ET)</a:t>
            </a:r>
          </a:p>
          <a:p>
            <a:pPr marL="342900" marR="0" lvl="0" indent="-342900" algn="l" defTabSz="914400" rtl="0" eaLnBrk="1" fontAlgn="auto" latinLnBrk="0" hangingPunct="1">
              <a:lnSpc>
                <a:spcPct val="100000"/>
              </a:lnSpc>
              <a:spcBef>
                <a:spcPts val="0"/>
              </a:spcBef>
              <a:spcAft>
                <a:spcPts val="600"/>
              </a:spcAft>
              <a:buClr>
                <a:srgbClr val="1E6083"/>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Arial" charset="0"/>
              </a:rPr>
              <a:t>Submitted in G5 (</a:t>
            </a:r>
            <a:r>
              <a:rPr kumimoji="0" lang="en-US" alt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Arial" charset="0"/>
                <a:hlinkClick r:id="rId4"/>
              </a:rPr>
              <a:t>http://www.g5.gov</a:t>
            </a:r>
            <a:r>
              <a:rPr kumimoji="0" lang="en-US" alt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Arial" charset="0"/>
              </a:rPr>
              <a:t>)</a:t>
            </a:r>
          </a:p>
          <a:p>
            <a:pPr marL="0" marR="0" lvl="0" indent="0" algn="l" defTabSz="914400" rtl="0" eaLnBrk="1" fontAlgn="auto" latinLnBrk="0" hangingPunct="1">
              <a:lnSpc>
                <a:spcPct val="100000"/>
              </a:lnSpc>
              <a:spcBef>
                <a:spcPts val="0"/>
              </a:spcBef>
              <a:spcAft>
                <a:spcPts val="600"/>
              </a:spcAft>
              <a:buClr>
                <a:srgbClr val="1E6083"/>
              </a:buClr>
              <a:buSzTx/>
              <a:buNone/>
              <a:tabLst/>
              <a:defRPr/>
            </a:pPr>
            <a:endParaRPr kumimoji="0" lang="en-US" sz="9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6F0450BB-AEB7-4C71-A77C-E74E278564AA}" type="slidenum">
              <a:rPr lang="en-US" altLang="en-US" sz="1200">
                <a:solidFill>
                  <a:srgbClr val="FFFFFF"/>
                </a:solidFill>
              </a:rPr>
              <a:pPr eaLnBrk="1" hangingPunct="1">
                <a:lnSpc>
                  <a:spcPct val="80000"/>
                </a:lnSpc>
              </a:pPr>
              <a:t>14</a:t>
            </a:fld>
            <a:endParaRPr lang="en-US" altLang="en-US" sz="1200">
              <a:solidFill>
                <a:srgbClr val="FFFFFF"/>
              </a:solidFill>
            </a:endParaRPr>
          </a:p>
        </p:txBody>
      </p:sp>
    </p:spTree>
    <p:extLst>
      <p:ext uri="{BB962C8B-B14F-4D97-AF65-F5344CB8AC3E}">
        <p14:creationId xmlns:p14="http://schemas.microsoft.com/office/powerpoint/2010/main" val="235952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152400"/>
            <a:ext cx="8839200" cy="990600"/>
          </a:xfrm>
        </p:spPr>
        <p:txBody>
          <a:bodyPr/>
          <a:lstStyle/>
          <a:p>
            <a:pPr eaLnBrk="1" hangingPunct="1"/>
            <a:r>
              <a:rPr lang="en-US" altLang="en-US" sz="3600" dirty="0"/>
              <a:t>Grant Performance Reports: FPR</a:t>
            </a:r>
          </a:p>
        </p:txBody>
      </p:sp>
      <p:sp>
        <p:nvSpPr>
          <p:cNvPr id="2" name="Content Placeholder 1">
            <a:extLst>
              <a:ext uri="{FF2B5EF4-FFF2-40B4-BE49-F238E27FC236}">
                <a16:creationId xmlns:a16="http://schemas.microsoft.com/office/drawing/2014/main" id="{3B26985B-8622-4FCD-A044-38AB019E4FD2}"/>
              </a:ext>
            </a:extLst>
          </p:cNvPr>
          <p:cNvSpPr>
            <a:spLocks noGrp="1"/>
          </p:cNvSpPr>
          <p:nvPr>
            <p:ph sz="quarter" idx="1"/>
          </p:nvPr>
        </p:nvSpPr>
        <p:spPr>
          <a:xfrm>
            <a:off x="152400" y="1338262"/>
            <a:ext cx="8839200" cy="5062538"/>
          </a:xfrm>
        </p:spPr>
        <p:txBody>
          <a:bodyPr>
            <a:normAutofit/>
          </a:bodyPr>
          <a:lstStyle/>
          <a:p>
            <a:pPr marL="0" marR="0" lvl="3" indent="0" algn="l" defTabSz="914400" rtl="0" eaLnBrk="1" fontAlgn="auto" latinLnBrk="0" hangingPunct="1">
              <a:lnSpc>
                <a:spcPct val="100000"/>
              </a:lnSpc>
              <a:spcBef>
                <a:spcPts val="0"/>
              </a:spcBef>
              <a:spcAft>
                <a:spcPts val="60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Montserrat" panose="00000500000000000000" pitchFamily="2" charset="0"/>
                <a:ea typeface="+mn-ea"/>
                <a:cs typeface="+mn-cs"/>
              </a:rPr>
              <a:t>Final Performance Report</a:t>
            </a:r>
          </a:p>
          <a:p>
            <a:pPr marL="342900" marR="0" lvl="3" indent="-342900" algn="l" defTabSz="914400" rtl="0" eaLnBrk="1" fontAlgn="auto" latinLnBrk="0" hangingPunct="1">
              <a:lnSpc>
                <a:spcPct val="100000"/>
              </a:lnSpc>
              <a:spcBef>
                <a:spcPts val="0"/>
              </a:spcBef>
              <a:spcAft>
                <a:spcPts val="600"/>
              </a:spcAft>
              <a:buClr>
                <a:srgbClr val="ACCBF9">
                  <a:lumMod val="50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OSEP </a:t>
            </a:r>
            <a:r>
              <a:rPr lang="en-US" sz="2800" dirty="0">
                <a:solidFill>
                  <a:prstClr val="black"/>
                </a:solidFill>
              </a:rPr>
              <a:t>instructions </a:t>
            </a: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will clarify </a:t>
            </a:r>
            <a:r>
              <a:rPr lang="en-US" sz="2800" dirty="0">
                <a:solidFill>
                  <a:prstClr val="black"/>
                </a:solidFill>
              </a:rPr>
              <a:t>which</a:t>
            </a: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portions require updates, summaries of the full award period, and/or new information</a:t>
            </a:r>
          </a:p>
          <a:p>
            <a:pPr marL="342900" marR="0" lvl="3" indent="-342900" algn="l" defTabSz="914400" rtl="0" eaLnBrk="1" fontAlgn="auto" latinLnBrk="0" hangingPunct="1">
              <a:lnSpc>
                <a:spcPct val="100000"/>
              </a:lnSpc>
              <a:spcBef>
                <a:spcPts val="0"/>
              </a:spcBef>
              <a:spcAft>
                <a:spcPts val="600"/>
              </a:spcAft>
              <a:buClr>
                <a:srgbClr val="ACCBF9">
                  <a:lumMod val="50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Due no later than 90 days after end of project award period</a:t>
            </a:r>
          </a:p>
          <a:p>
            <a:pPr marL="342900" marR="0" lvl="3" indent="-342900" algn="l" defTabSz="914400" rtl="0" eaLnBrk="1" fontAlgn="auto" latinLnBrk="0" hangingPunct="1">
              <a:lnSpc>
                <a:spcPct val="100000"/>
              </a:lnSpc>
              <a:spcBef>
                <a:spcPts val="0"/>
              </a:spcBef>
              <a:spcAft>
                <a:spcPts val="600"/>
              </a:spcAft>
              <a:buClr>
                <a:srgbClr val="ACCBF9">
                  <a:lumMod val="50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Submitted in G5</a:t>
            </a:r>
            <a:endParaRPr kumimoji="0" lang="en-US" alt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Arial" charset="0"/>
            </a:endParaRP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6F0450BB-AEB7-4C71-A77C-E74E278564AA}" type="slidenum">
              <a:rPr lang="en-US" altLang="en-US" sz="1200">
                <a:solidFill>
                  <a:srgbClr val="FFFFFF"/>
                </a:solidFill>
              </a:rPr>
              <a:pPr eaLnBrk="1" hangingPunct="1">
                <a:lnSpc>
                  <a:spcPct val="80000"/>
                </a:lnSpc>
              </a:pPr>
              <a:t>15</a:t>
            </a:fld>
            <a:endParaRPr lang="en-US" altLang="en-US" sz="1200">
              <a:solidFill>
                <a:srgbClr val="FFFFFF"/>
              </a:solidFill>
            </a:endParaRPr>
          </a:p>
        </p:txBody>
      </p:sp>
    </p:spTree>
    <p:extLst>
      <p:ext uri="{BB962C8B-B14F-4D97-AF65-F5344CB8AC3E}">
        <p14:creationId xmlns:p14="http://schemas.microsoft.com/office/powerpoint/2010/main" val="200297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F874E4-5286-4728-AEFC-105E477EFA4C}"/>
              </a:ext>
            </a:extLst>
          </p:cNvPr>
          <p:cNvSpPr>
            <a:spLocks noGrp="1"/>
          </p:cNvSpPr>
          <p:nvPr>
            <p:ph type="body" sz="quarter" idx="10"/>
          </p:nvPr>
        </p:nvSpPr>
        <p:spPr/>
        <p:txBody>
          <a:bodyPr>
            <a:normAutofit/>
          </a:bodyPr>
          <a:lstStyle/>
          <a:p>
            <a:pPr marL="0" indent="0"/>
            <a:r>
              <a:rPr lang="en-US" dirty="0"/>
              <a:t>OVERVIEW OF PROGRAM PERFORMANCE MEASURES</a:t>
            </a:r>
          </a:p>
        </p:txBody>
      </p:sp>
    </p:spTree>
    <p:extLst>
      <p:ext uri="{BB962C8B-B14F-4D97-AF65-F5344CB8AC3E}">
        <p14:creationId xmlns:p14="http://schemas.microsoft.com/office/powerpoint/2010/main" val="144203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8766419" cy="990600"/>
          </a:xfrm>
        </p:spPr>
        <p:txBody>
          <a:bodyPr>
            <a:normAutofit fontScale="90000"/>
          </a:bodyPr>
          <a:lstStyle/>
          <a:p>
            <a:pPr eaLnBrk="1" fontAlgn="auto" hangingPunct="1">
              <a:spcAft>
                <a:spcPts val="0"/>
              </a:spcAft>
              <a:defRPr/>
            </a:pPr>
            <a:r>
              <a:rPr lang="en-US" dirty="0"/>
              <a:t>PDP Performance Measures Purpose</a:t>
            </a:r>
          </a:p>
        </p:txBody>
      </p:sp>
      <p:graphicFrame>
        <p:nvGraphicFramePr>
          <p:cNvPr id="32773" name="Content Placeholder 2">
            <a:extLst>
              <a:ext uri="{FF2B5EF4-FFF2-40B4-BE49-F238E27FC236}">
                <a16:creationId xmlns:a16="http://schemas.microsoft.com/office/drawing/2014/main" id="{B59BA46A-F782-B26F-5D95-6CCE32FCF9D8}"/>
              </a:ext>
            </a:extLst>
          </p:cNvPr>
          <p:cNvGraphicFramePr>
            <a:graphicFrameLocks noGrp="1"/>
          </p:cNvGraphicFramePr>
          <p:nvPr>
            <p:ph sz="quarter" idx="1"/>
            <p:extLst>
              <p:ext uri="{D42A27DB-BD31-4B8C-83A1-F6EECF244321}">
                <p14:modId xmlns:p14="http://schemas.microsoft.com/office/powerpoint/2010/main" val="501254313"/>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BEC9589E-298F-4CEF-8A24-BA193199BADA}" type="slidenum">
              <a:rPr lang="en-US" altLang="en-US" sz="1200">
                <a:solidFill>
                  <a:srgbClr val="FFFFFF"/>
                </a:solidFill>
              </a:rPr>
              <a:pPr eaLnBrk="1" hangingPunct="1">
                <a:lnSpc>
                  <a:spcPct val="80000"/>
                </a:lnSpc>
              </a:pPr>
              <a:t>17</a:t>
            </a:fld>
            <a:endParaRPr lang="en-US" altLang="en-US" sz="1200">
              <a:solidFill>
                <a:srgbClr val="FFFFFF"/>
              </a:solidFill>
            </a:endParaRPr>
          </a:p>
        </p:txBody>
      </p:sp>
      <p:pic>
        <p:nvPicPr>
          <p:cNvPr id="6" name="Picture 5" descr="A picture containing object, clock&#10;&#10;Description automatically generated">
            <a:extLst>
              <a:ext uri="{FF2B5EF4-FFF2-40B4-BE49-F238E27FC236}">
                <a16:creationId xmlns:a16="http://schemas.microsoft.com/office/drawing/2014/main" id="{9F68037C-E695-4391-B85D-70725CE475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7894" y="0"/>
            <a:ext cx="1524000" cy="1524000"/>
          </a:xfrm>
          <a:prstGeom prst="rect">
            <a:avLst/>
          </a:prstGeom>
        </p:spPr>
      </p:pic>
    </p:spTree>
    <p:extLst>
      <p:ext uri="{BB962C8B-B14F-4D97-AF65-F5344CB8AC3E}">
        <p14:creationId xmlns:p14="http://schemas.microsoft.com/office/powerpoint/2010/main" val="416023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CEC6-EFBF-4FCD-A379-1059366C2C78}"/>
              </a:ext>
            </a:extLst>
          </p:cNvPr>
          <p:cNvSpPr>
            <a:spLocks noGrp="1"/>
          </p:cNvSpPr>
          <p:nvPr>
            <p:ph type="title"/>
          </p:nvPr>
        </p:nvSpPr>
        <p:spPr>
          <a:xfrm>
            <a:off x="76200" y="152400"/>
            <a:ext cx="8915400" cy="990600"/>
          </a:xfrm>
        </p:spPr>
        <p:txBody>
          <a:bodyPr/>
          <a:lstStyle/>
          <a:p>
            <a:r>
              <a:rPr lang="en-US" sz="3600" dirty="0"/>
              <a:t>PDP Government Performance and Results Act (GPRA) Measures</a:t>
            </a:r>
          </a:p>
        </p:txBody>
      </p:sp>
      <p:sp>
        <p:nvSpPr>
          <p:cNvPr id="3" name="Content Placeholder 2">
            <a:extLst>
              <a:ext uri="{FF2B5EF4-FFF2-40B4-BE49-F238E27FC236}">
                <a16:creationId xmlns:a16="http://schemas.microsoft.com/office/drawing/2014/main" id="{95DAFDE0-B785-4A74-B40E-9CBB757E2477}"/>
              </a:ext>
            </a:extLst>
          </p:cNvPr>
          <p:cNvSpPr>
            <a:spLocks noGrp="1"/>
          </p:cNvSpPr>
          <p:nvPr>
            <p:ph sz="quarter" idx="1"/>
          </p:nvPr>
        </p:nvSpPr>
        <p:spPr/>
        <p:txBody>
          <a:bodyPr>
            <a:normAutofit/>
          </a:bodyPr>
          <a:lstStyle/>
          <a:p>
            <a:r>
              <a:rPr lang="en-US" b="1" dirty="0"/>
              <a:t>Sources of Data:</a:t>
            </a:r>
          </a:p>
          <a:p>
            <a:pPr lvl="1">
              <a:spcBef>
                <a:spcPts val="600"/>
              </a:spcBef>
            </a:pPr>
            <a:r>
              <a:rPr lang="en-US" dirty="0"/>
              <a:t>Grantee enters data in PDPDCS for each scholar receiving support on grant at -   </a:t>
            </a:r>
          </a:p>
          <a:p>
            <a:pPr lvl="2">
              <a:spcBef>
                <a:spcPts val="600"/>
              </a:spcBef>
              <a:buFont typeface="Courier New" panose="02070309020205020404" pitchFamily="49" charset="0"/>
              <a:buChar char="o"/>
            </a:pPr>
            <a:r>
              <a:rPr lang="en-US" dirty="0"/>
              <a:t>Enrollment, </a:t>
            </a:r>
          </a:p>
          <a:p>
            <a:pPr lvl="2">
              <a:spcBef>
                <a:spcPts val="600"/>
              </a:spcBef>
              <a:buFont typeface="Courier New" panose="02070309020205020404" pitchFamily="49" charset="0"/>
              <a:buChar char="o"/>
            </a:pPr>
            <a:r>
              <a:rPr lang="en-US" dirty="0"/>
              <a:t>Annually during enrollment, and </a:t>
            </a:r>
          </a:p>
          <a:p>
            <a:pPr lvl="2">
              <a:spcBef>
                <a:spcPts val="600"/>
              </a:spcBef>
              <a:buFont typeface="Courier New" panose="02070309020205020404" pitchFamily="49" charset="0"/>
              <a:buChar char="o"/>
            </a:pPr>
            <a:r>
              <a:rPr lang="en-US" dirty="0"/>
              <a:t>Exit (e.g., complete degree program)</a:t>
            </a:r>
          </a:p>
          <a:p>
            <a:pPr lvl="1">
              <a:spcBef>
                <a:spcPts val="1200"/>
              </a:spcBef>
            </a:pPr>
            <a:r>
              <a:rPr lang="en-US" dirty="0"/>
              <a:t>Scholar enters employment information </a:t>
            </a:r>
          </a:p>
          <a:p>
            <a:pPr lvl="1">
              <a:spcBef>
                <a:spcPts val="1200"/>
              </a:spcBef>
            </a:pPr>
            <a:r>
              <a:rPr lang="en-US" dirty="0"/>
              <a:t>Employer(s) verify employment  </a:t>
            </a:r>
          </a:p>
        </p:txBody>
      </p:sp>
      <p:sp>
        <p:nvSpPr>
          <p:cNvPr id="4" name="Slide Number Placeholder 3">
            <a:extLst>
              <a:ext uri="{FF2B5EF4-FFF2-40B4-BE49-F238E27FC236}">
                <a16:creationId xmlns:a16="http://schemas.microsoft.com/office/drawing/2014/main" id="{3C66949C-CF81-4685-8ECD-1649A561B2D5}"/>
              </a:ext>
            </a:extLst>
          </p:cNvPr>
          <p:cNvSpPr>
            <a:spLocks noGrp="1"/>
          </p:cNvSpPr>
          <p:nvPr>
            <p:ph type="sldNum" sz="quarter" idx="12"/>
          </p:nvPr>
        </p:nvSpPr>
        <p:spPr/>
        <p:txBody>
          <a:bodyPr/>
          <a:lstStyle/>
          <a:p>
            <a:fld id="{78FEA6AD-5963-42A3-B799-50DDE2FA9A33}" type="slidenum">
              <a:rPr lang="en-US" smtClean="0"/>
              <a:pPr/>
              <a:t>18</a:t>
            </a:fld>
            <a:endParaRPr lang="en-US" dirty="0"/>
          </a:p>
        </p:txBody>
      </p:sp>
      <p:pic>
        <p:nvPicPr>
          <p:cNvPr id="6" name="Picture 5" descr="A picture containing object, clock&#10;&#10;Description automatically generated">
            <a:extLst>
              <a:ext uri="{FF2B5EF4-FFF2-40B4-BE49-F238E27FC236}">
                <a16:creationId xmlns:a16="http://schemas.microsoft.com/office/drawing/2014/main" id="{0A0601B3-C299-41CA-BDFF-A8D75D83D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191000"/>
            <a:ext cx="1828800" cy="1828800"/>
          </a:xfrm>
          <a:prstGeom prst="rect">
            <a:avLst/>
          </a:prstGeom>
        </p:spPr>
      </p:pic>
    </p:spTree>
    <p:extLst>
      <p:ext uri="{BB962C8B-B14F-4D97-AF65-F5344CB8AC3E}">
        <p14:creationId xmlns:p14="http://schemas.microsoft.com/office/powerpoint/2010/main" val="3398456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F215907-D827-42DA-96A2-D6FA3948762F}"/>
              </a:ext>
            </a:extLst>
          </p:cNvPr>
          <p:cNvSpPr>
            <a:spLocks noGrp="1"/>
          </p:cNvSpPr>
          <p:nvPr>
            <p:ph type="title"/>
          </p:nvPr>
        </p:nvSpPr>
        <p:spPr>
          <a:xfrm>
            <a:off x="304800" y="152400"/>
            <a:ext cx="8839200" cy="990600"/>
          </a:xfrm>
        </p:spPr>
        <p:txBody>
          <a:bodyPr>
            <a:noAutofit/>
          </a:bodyPr>
          <a:lstStyle/>
          <a:p>
            <a:pPr eaLnBrk="1" fontAlgn="auto" hangingPunct="1">
              <a:spcAft>
                <a:spcPts val="0"/>
              </a:spcAft>
              <a:defRPr/>
            </a:pPr>
            <a:r>
              <a:rPr lang="en-US" sz="3600" dirty="0"/>
              <a:t>PDP PROGRAM Performance Measure 1</a:t>
            </a:r>
          </a:p>
        </p:txBody>
      </p:sp>
      <p:sp>
        <p:nvSpPr>
          <p:cNvPr id="33795" name="Content Placeholder 2"/>
          <p:cNvSpPr>
            <a:spLocks noGrp="1"/>
          </p:cNvSpPr>
          <p:nvPr>
            <p:ph sz="quarter" idx="1"/>
          </p:nvPr>
        </p:nvSpPr>
        <p:spPr>
          <a:xfrm>
            <a:off x="304800" y="1447800"/>
            <a:ext cx="8458200" cy="4648200"/>
          </a:xfrm>
        </p:spPr>
        <p:txBody>
          <a:bodyPr>
            <a:noAutofit/>
          </a:bodyPr>
          <a:lstStyle/>
          <a:p>
            <a:pPr marL="319088" indent="-319088" defTabSz="622300"/>
            <a:r>
              <a:rPr lang="en-US" sz="2600" dirty="0"/>
              <a:t>The percentage of preparation programs that incorporate evidence-based practices into their curricula.</a:t>
            </a:r>
          </a:p>
          <a:p>
            <a:pPr marL="319088" indent="-319088" defTabSz="622300"/>
            <a:r>
              <a:rPr lang="en-US" sz="2600" b="1" dirty="0"/>
              <a:t>Source of data: </a:t>
            </a:r>
            <a:r>
              <a:rPr lang="en-US" altLang="en-US" sz="2600" dirty="0"/>
              <a:t>Expert panel review of syllabi from PDP grantees conducted one year following the grant award.</a:t>
            </a:r>
          </a:p>
          <a:p>
            <a:pPr marL="581343" lvl="1" indent="-280988">
              <a:spcBef>
                <a:spcPts val="600"/>
              </a:spcBef>
              <a:buFont typeface="Wingdings" panose="05000000000000000000" pitchFamily="2" charset="2"/>
              <a:buChar char="Ø"/>
            </a:pPr>
            <a:r>
              <a:rPr lang="en-US" altLang="en-US" sz="2400" dirty="0"/>
              <a:t>Syllabi from FY 2022 grants will be </a:t>
            </a:r>
          </a:p>
          <a:p>
            <a:pPr marL="300355" lvl="1" indent="0">
              <a:spcBef>
                <a:spcPts val="600"/>
              </a:spcBef>
              <a:buNone/>
            </a:pPr>
            <a:r>
              <a:rPr lang="en-US" altLang="en-US" sz="2400" dirty="0"/>
              <a:t>	reviewed &amp; results reported in FY 2023</a:t>
            </a:r>
          </a:p>
          <a:p>
            <a:pPr marL="581343" lvl="1" indent="-280988">
              <a:spcBef>
                <a:spcPts val="600"/>
              </a:spcBef>
              <a:buFont typeface="Wingdings" panose="05000000000000000000" pitchFamily="2" charset="2"/>
              <a:buChar char="Ø"/>
            </a:pPr>
            <a:r>
              <a:rPr lang="en-US" sz="2400" dirty="0"/>
              <a:t>Syllabi submitted in application AND new or revised syllabi submitted to OSEP will be used </a:t>
            </a:r>
          </a:p>
          <a:p>
            <a:pPr marL="581343" lvl="1" indent="-280988">
              <a:spcBef>
                <a:spcPts val="600"/>
              </a:spcBef>
              <a:buFont typeface="Wingdings" panose="05000000000000000000" pitchFamily="2" charset="2"/>
              <a:buChar char="Ø"/>
            </a:pPr>
            <a:r>
              <a:rPr lang="en-US" sz="2400" dirty="0"/>
              <a:t>More information will follow in Year 1</a:t>
            </a:r>
          </a:p>
          <a:p>
            <a:pPr marL="300355" lvl="1" indent="0">
              <a:spcBef>
                <a:spcPts val="600"/>
              </a:spcBef>
              <a:buNone/>
            </a:pPr>
            <a:endParaRPr lang="en-US" sz="24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46824244-BBEF-485B-B8F8-786F995D0C33}" type="slidenum">
              <a:rPr lang="en-US" altLang="en-US" sz="1200">
                <a:solidFill>
                  <a:srgbClr val="FFFFFF"/>
                </a:solidFill>
              </a:rPr>
              <a:pPr eaLnBrk="1" hangingPunct="1">
                <a:lnSpc>
                  <a:spcPct val="80000"/>
                </a:lnSpc>
              </a:pPr>
              <a:t>19</a:t>
            </a:fld>
            <a:endParaRPr lang="en-US" altLang="en-US" sz="1200">
              <a:solidFill>
                <a:srgbClr val="FFFFFF"/>
              </a:solidFill>
            </a:endParaRPr>
          </a:p>
        </p:txBody>
      </p:sp>
      <p:pic>
        <p:nvPicPr>
          <p:cNvPr id="12" name="Picture 11" descr="A picture containing object, clock&#10;&#10;Description automatically generated">
            <a:extLst>
              <a:ext uri="{FF2B5EF4-FFF2-40B4-BE49-F238E27FC236}">
                <a16:creationId xmlns:a16="http://schemas.microsoft.com/office/drawing/2014/main" id="{70CA6E4C-F9F7-4F38-B1A3-3F21B5B50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337" y="3200400"/>
            <a:ext cx="1694622" cy="1694622"/>
          </a:xfrm>
          <a:prstGeom prst="rect">
            <a:avLst/>
          </a:prstGeom>
        </p:spPr>
      </p:pic>
    </p:spTree>
    <p:extLst>
      <p:ext uri="{BB962C8B-B14F-4D97-AF65-F5344CB8AC3E}">
        <p14:creationId xmlns:p14="http://schemas.microsoft.com/office/powerpoint/2010/main" val="19643471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Training</a:t>
            </a:r>
          </a:p>
        </p:txBody>
      </p:sp>
      <p:sp>
        <p:nvSpPr>
          <p:cNvPr id="3" name="Content Placeholder 2"/>
          <p:cNvSpPr>
            <a:spLocks noGrp="1"/>
          </p:cNvSpPr>
          <p:nvPr>
            <p:ph sz="quarter" idx="1"/>
          </p:nvPr>
        </p:nvSpPr>
        <p:spPr>
          <a:effectLst/>
        </p:spPr>
        <p:txBody>
          <a:bodyPr>
            <a:normAutofit fontScale="92500" lnSpcReduction="10000"/>
          </a:bodyPr>
          <a:lstStyle/>
          <a:p>
            <a:pPr>
              <a:spcBef>
                <a:spcPts val="1200"/>
              </a:spcBef>
            </a:pPr>
            <a:r>
              <a:rPr lang="en-US" altLang="en-US" sz="3100" dirty="0"/>
              <a:t>Orient grantees to data reporting requirements</a:t>
            </a:r>
          </a:p>
          <a:p>
            <a:pPr>
              <a:spcBef>
                <a:spcPts val="1200"/>
              </a:spcBef>
            </a:pPr>
            <a:r>
              <a:rPr lang="en-US" altLang="en-US" sz="3100" dirty="0"/>
              <a:t>Improve the quality of data submitted by grantees </a:t>
            </a:r>
          </a:p>
          <a:p>
            <a:pPr>
              <a:spcBef>
                <a:spcPts val="1200"/>
              </a:spcBef>
            </a:pPr>
            <a:r>
              <a:rPr lang="en-US" altLang="en-US" sz="3100" dirty="0"/>
              <a:t>Introduce the </a:t>
            </a:r>
            <a:r>
              <a:rPr lang="en-US" sz="3100" dirty="0"/>
              <a:t>Personnel Development Program Data Collection System (PDPDCS)</a:t>
            </a:r>
          </a:p>
          <a:p>
            <a:pPr lvl="1">
              <a:buFont typeface="Courier New" panose="02070309020205020404" pitchFamily="49" charset="0"/>
              <a:buChar char="o"/>
            </a:pPr>
            <a:r>
              <a:rPr lang="en-US" sz="2800" dirty="0"/>
              <a:t>Data submission requirements for grantees, scholars, and employers </a:t>
            </a:r>
          </a:p>
          <a:p>
            <a:pPr lvl="1">
              <a:buFont typeface="Courier New" panose="02070309020205020404" pitchFamily="49" charset="0"/>
              <a:buChar char="o"/>
            </a:pPr>
            <a:r>
              <a:rPr lang="en-US" sz="2800" dirty="0"/>
              <a:t>Resources available to you and your scholars</a:t>
            </a:r>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2</a:t>
            </a:fld>
            <a:endParaRPr lang="en-US" dirty="0"/>
          </a:p>
        </p:txBody>
      </p:sp>
    </p:spTree>
    <p:extLst>
      <p:ext uri="{BB962C8B-B14F-4D97-AF65-F5344CB8AC3E}">
        <p14:creationId xmlns:p14="http://schemas.microsoft.com/office/powerpoint/2010/main" val="192305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8839201" cy="990600"/>
          </a:xfrm>
        </p:spPr>
        <p:txBody>
          <a:bodyPr>
            <a:noAutofit/>
          </a:bodyPr>
          <a:lstStyle/>
          <a:p>
            <a:pPr>
              <a:defRPr/>
            </a:pPr>
            <a:r>
              <a:rPr lang="en-US" altLang="en-US" sz="3600" dirty="0"/>
              <a:t>PDP PROGRAM Performance Measure 2</a:t>
            </a:r>
            <a:endParaRPr lang="en-US" sz="3600" i="1" dirty="0"/>
          </a:p>
        </p:txBody>
      </p:sp>
      <p:sp>
        <p:nvSpPr>
          <p:cNvPr id="38915" name="Content Placeholder 2"/>
          <p:cNvSpPr>
            <a:spLocks noGrp="1"/>
          </p:cNvSpPr>
          <p:nvPr>
            <p:ph sz="quarter" idx="1"/>
          </p:nvPr>
        </p:nvSpPr>
        <p:spPr>
          <a:xfrm>
            <a:off x="228599" y="1524000"/>
            <a:ext cx="8571845" cy="4495800"/>
          </a:xfrm>
        </p:spPr>
        <p:txBody>
          <a:bodyPr>
            <a:noAutofit/>
          </a:bodyPr>
          <a:lstStyle/>
          <a:p>
            <a:pPr>
              <a:spcBef>
                <a:spcPts val="600"/>
              </a:spcBef>
            </a:pPr>
            <a:r>
              <a:rPr lang="en-US" sz="2600" dirty="0"/>
              <a:t>The percentage of scholars completing preparation programs who are knowledgeable and skilled in evidence-based practices for children with disabilities.</a:t>
            </a:r>
          </a:p>
          <a:p>
            <a:pPr>
              <a:spcBef>
                <a:spcPts val="600"/>
              </a:spcBef>
            </a:pPr>
            <a:r>
              <a:rPr lang="en-US" altLang="en-US" sz="2600" b="1" dirty="0"/>
              <a:t>Source of Data: </a:t>
            </a:r>
            <a:r>
              <a:rPr lang="en-US" altLang="en-US" sz="2600" dirty="0"/>
              <a:t>Grantees enter data into the PDPDCS regarding scholar’s exit/completion status and their chosen measure. </a:t>
            </a:r>
            <a:endParaRPr lang="en-US" sz="2600" dirty="0"/>
          </a:p>
          <a:p>
            <a:pPr lvl="1">
              <a:spcBef>
                <a:spcPts val="600"/>
              </a:spcBef>
              <a:buFont typeface="Wingdings" panose="05000000000000000000" pitchFamily="2" charset="2"/>
              <a:buChar char="Ø"/>
            </a:pPr>
            <a:r>
              <a:rPr lang="en-US" sz="2300" dirty="0"/>
              <a:t>Grantees must include at least one </a:t>
            </a:r>
            <a:br>
              <a:rPr lang="en-US" sz="2300" dirty="0"/>
            </a:br>
            <a:r>
              <a:rPr lang="en-US" sz="2300" dirty="0"/>
              <a:t>measure to demonstrate each scholar </a:t>
            </a:r>
            <a:br>
              <a:rPr lang="en-US" sz="2300" dirty="0"/>
            </a:br>
            <a:r>
              <a:rPr lang="en-US" sz="2300" dirty="0"/>
              <a:t>is “knowledgeable and skilled in use </a:t>
            </a:r>
            <a:br>
              <a:rPr lang="en-US" sz="2300" dirty="0"/>
            </a:br>
            <a:r>
              <a:rPr lang="en-US" sz="2300" dirty="0"/>
              <a:t>of EBPs” for children with disabilities.</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5CDA87AE-8F42-4D6E-A914-9060440C9359}" type="slidenum">
              <a:rPr lang="en-US" altLang="en-US" sz="1200">
                <a:solidFill>
                  <a:srgbClr val="FFFFFF"/>
                </a:solidFill>
              </a:rPr>
              <a:pPr eaLnBrk="1" hangingPunct="1">
                <a:lnSpc>
                  <a:spcPct val="80000"/>
                </a:lnSpc>
              </a:pPr>
              <a:t>20</a:t>
            </a:fld>
            <a:endParaRPr lang="en-US" altLang="en-US" sz="1200" dirty="0">
              <a:solidFill>
                <a:srgbClr val="FFFFFF"/>
              </a:solidFill>
            </a:endParaRPr>
          </a:p>
        </p:txBody>
      </p:sp>
      <p:grpSp>
        <p:nvGrpSpPr>
          <p:cNvPr id="8" name="Group 7">
            <a:extLst>
              <a:ext uri="{FF2B5EF4-FFF2-40B4-BE49-F238E27FC236}">
                <a16:creationId xmlns:a16="http://schemas.microsoft.com/office/drawing/2014/main" id="{D953A41F-6BD4-4694-8CC8-2FE3801468B1}"/>
              </a:ext>
            </a:extLst>
          </p:cNvPr>
          <p:cNvGrpSpPr/>
          <p:nvPr/>
        </p:nvGrpSpPr>
        <p:grpSpPr>
          <a:xfrm>
            <a:off x="6896100" y="4114800"/>
            <a:ext cx="1747159" cy="1768398"/>
            <a:chOff x="6387830" y="1600200"/>
            <a:chExt cx="2209800" cy="2209800"/>
          </a:xfrm>
        </p:grpSpPr>
        <p:sp>
          <p:nvSpPr>
            <p:cNvPr id="9" name="Oval 8">
              <a:extLst>
                <a:ext uri="{FF2B5EF4-FFF2-40B4-BE49-F238E27FC236}">
                  <a16:creationId xmlns:a16="http://schemas.microsoft.com/office/drawing/2014/main" id="{44863242-FE4B-42B4-BD6A-66FB4A7DB8FD}"/>
                </a:ext>
              </a:extLst>
            </p:cNvPr>
            <p:cNvSpPr/>
            <p:nvPr/>
          </p:nvSpPr>
          <p:spPr>
            <a:xfrm>
              <a:off x="6387830" y="1600200"/>
              <a:ext cx="2209800" cy="2209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0581FB-FCF4-4C20-9490-C4E59FE62BE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1800" y="1952949"/>
              <a:ext cx="1484562" cy="1580502"/>
            </a:xfrm>
            <a:prstGeom prst="rect">
              <a:avLst/>
            </a:prstGeom>
          </p:spPr>
        </p:pic>
      </p:grpSp>
    </p:spTree>
    <p:extLst>
      <p:ext uri="{BB962C8B-B14F-4D97-AF65-F5344CB8AC3E}">
        <p14:creationId xmlns:p14="http://schemas.microsoft.com/office/powerpoint/2010/main" val="4269712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ltLang="en-US" sz="3600" dirty="0"/>
              <a:t>PDP GPRA Performance            Measure 2  </a:t>
            </a:r>
            <a:r>
              <a:rPr lang="en-US" altLang="en-US" sz="3200" dirty="0"/>
              <a:t>- </a:t>
            </a:r>
            <a:r>
              <a:rPr lang="en-US" altLang="en-US" sz="3200" i="1" dirty="0"/>
              <a:t>continued</a:t>
            </a:r>
            <a:endParaRPr lang="en-US" sz="3200" i="1" dirty="0"/>
          </a:p>
        </p:txBody>
      </p:sp>
      <p:graphicFrame>
        <p:nvGraphicFramePr>
          <p:cNvPr id="18" name="Table 18">
            <a:extLst>
              <a:ext uri="{FF2B5EF4-FFF2-40B4-BE49-F238E27FC236}">
                <a16:creationId xmlns:a16="http://schemas.microsoft.com/office/drawing/2014/main" id="{67C15C3B-2098-4CD7-BDC1-9E254CAFE708}"/>
              </a:ext>
            </a:extLst>
          </p:cNvPr>
          <p:cNvGraphicFramePr>
            <a:graphicFrameLocks noGrp="1"/>
          </p:cNvGraphicFramePr>
          <p:nvPr>
            <p:ph sz="quarter" idx="1"/>
            <p:extLst>
              <p:ext uri="{D42A27DB-BD31-4B8C-83A1-F6EECF244321}">
                <p14:modId xmlns:p14="http://schemas.microsoft.com/office/powerpoint/2010/main" val="3427653813"/>
              </p:ext>
            </p:extLst>
          </p:nvPr>
        </p:nvGraphicFramePr>
        <p:xfrm>
          <a:off x="304800" y="1524000"/>
          <a:ext cx="8458199" cy="4208471"/>
        </p:xfrm>
        <a:graphic>
          <a:graphicData uri="http://schemas.openxmlformats.org/drawingml/2006/table">
            <a:tbl>
              <a:tblPr firstRow="1" bandRow="1">
                <a:tableStyleId>{5C22544A-7EE6-4342-B048-85BDC9FD1C3A}</a:tableStyleId>
              </a:tblPr>
              <a:tblGrid>
                <a:gridCol w="4010353">
                  <a:extLst>
                    <a:ext uri="{9D8B030D-6E8A-4147-A177-3AD203B41FA5}">
                      <a16:colId xmlns:a16="http://schemas.microsoft.com/office/drawing/2014/main" val="173588531"/>
                    </a:ext>
                  </a:extLst>
                </a:gridCol>
                <a:gridCol w="4447846">
                  <a:extLst>
                    <a:ext uri="{9D8B030D-6E8A-4147-A177-3AD203B41FA5}">
                      <a16:colId xmlns:a16="http://schemas.microsoft.com/office/drawing/2014/main" val="1732307246"/>
                    </a:ext>
                  </a:extLst>
                </a:gridCol>
              </a:tblGrid>
              <a:tr h="533400">
                <a:tc gridSpan="2">
                  <a:txBody>
                    <a:bodyPr/>
                    <a:lstStyle/>
                    <a:p>
                      <a:pPr algn="ctr"/>
                      <a:r>
                        <a:rPr lang="en-US" sz="2400" b="0" dirty="0">
                          <a:solidFill>
                            <a:schemeClr val="tx2"/>
                          </a:solidFill>
                          <a:latin typeface="Montserrat" panose="00000500000000000000" pitchFamily="2" charset="0"/>
                        </a:rPr>
                        <a:t>Examples of Measures of Knowledge and Skills</a:t>
                      </a:r>
                    </a:p>
                  </a:txBody>
                  <a:tcPr>
                    <a:solidFill>
                      <a:schemeClr val="bg1"/>
                    </a:solidFill>
                  </a:tcPr>
                </a:tc>
                <a:tc hMerge="1">
                  <a:txBody>
                    <a:bodyPr/>
                    <a:lstStyle/>
                    <a:p>
                      <a:endParaRPr lang="en-US" dirty="0"/>
                    </a:p>
                  </a:txBody>
                  <a:tcPr/>
                </a:tc>
                <a:extLst>
                  <a:ext uri="{0D108BD9-81ED-4DB2-BD59-A6C34878D82A}">
                    <a16:rowId xmlns:a16="http://schemas.microsoft.com/office/drawing/2014/main" val="669038408"/>
                  </a:ext>
                </a:extLst>
              </a:tr>
              <a:tr h="477872">
                <a:tc>
                  <a:txBody>
                    <a:bodyPr/>
                    <a:lstStyle/>
                    <a:p>
                      <a:pPr algn="ctr">
                        <a:spcBef>
                          <a:spcPts val="600"/>
                        </a:spcBef>
                        <a:spcAft>
                          <a:spcPts val="600"/>
                        </a:spcAft>
                      </a:pPr>
                      <a:r>
                        <a:rPr lang="en-US" sz="2400" b="1" dirty="0">
                          <a:solidFill>
                            <a:schemeClr val="bg2">
                              <a:lumMod val="25000"/>
                            </a:schemeClr>
                          </a:solidFill>
                          <a:latin typeface="Montserrat" panose="00000500000000000000" pitchFamily="2" charset="0"/>
                        </a:rPr>
                        <a:t>ACCEPTABLE Measures</a:t>
                      </a:r>
                    </a:p>
                  </a:txBody>
                  <a:tcPr>
                    <a:solidFill>
                      <a:schemeClr val="accent5">
                        <a:lumMod val="40000"/>
                        <a:lumOff val="60000"/>
                      </a:schemeClr>
                    </a:solidFill>
                  </a:tcPr>
                </a:tc>
                <a:tc>
                  <a:txBody>
                    <a:bodyPr/>
                    <a:lstStyle/>
                    <a:p>
                      <a:pPr algn="ctr">
                        <a:spcBef>
                          <a:spcPts val="600"/>
                        </a:spcBef>
                        <a:spcAft>
                          <a:spcPts val="600"/>
                        </a:spcAft>
                      </a:pPr>
                      <a:r>
                        <a:rPr lang="en-US" sz="2400" b="1" dirty="0">
                          <a:solidFill>
                            <a:schemeClr val="bg2">
                              <a:lumMod val="25000"/>
                            </a:schemeClr>
                          </a:solidFill>
                          <a:latin typeface="Montserrat" panose="00000500000000000000" pitchFamily="2" charset="0"/>
                        </a:rPr>
                        <a:t>UNACCEPTABLE Measures</a:t>
                      </a:r>
                    </a:p>
                  </a:txBody>
                  <a:tcPr>
                    <a:solidFill>
                      <a:schemeClr val="accent5">
                        <a:lumMod val="40000"/>
                        <a:lumOff val="60000"/>
                      </a:schemeClr>
                    </a:solidFill>
                  </a:tcPr>
                </a:tc>
                <a:extLst>
                  <a:ext uri="{0D108BD9-81ED-4DB2-BD59-A6C34878D82A}">
                    <a16:rowId xmlns:a16="http://schemas.microsoft.com/office/drawing/2014/main" val="3767806449"/>
                  </a:ext>
                </a:extLst>
              </a:tr>
              <a:tr h="3197199">
                <a:tc>
                  <a:txBody>
                    <a:bodyPr/>
                    <a:lstStyle/>
                    <a:p>
                      <a:pPr marL="285750" lvl="1" indent="-285750">
                        <a:lnSpc>
                          <a:spcPct val="100000"/>
                        </a:lnSpc>
                        <a:spcBef>
                          <a:spcPts val="600"/>
                        </a:spcBef>
                        <a:spcAft>
                          <a:spcPts val="0"/>
                        </a:spcAft>
                        <a:buFont typeface="Wingdings" panose="05000000000000000000" pitchFamily="2" charset="2"/>
                        <a:buChar char="Ø"/>
                      </a:pPr>
                      <a:r>
                        <a:rPr lang="en-US" altLang="en-US" sz="1800" b="1" dirty="0">
                          <a:solidFill>
                            <a:schemeClr val="tx2"/>
                          </a:solidFill>
                          <a:latin typeface="Montserrat" panose="00000500000000000000" pitchFamily="2" charset="0"/>
                        </a:rPr>
                        <a:t>Grantee-specific tests </a:t>
                      </a:r>
                      <a:r>
                        <a:rPr lang="en-US" altLang="en-US" sz="1800" dirty="0">
                          <a:solidFill>
                            <a:schemeClr val="tx2"/>
                          </a:solidFill>
                          <a:latin typeface="Montserrat" panose="00000500000000000000" pitchFamily="2" charset="0"/>
                        </a:rPr>
                        <a:t>(e.g., portfolio, comprehensive exam, dissertation defense)</a:t>
                      </a:r>
                    </a:p>
                    <a:p>
                      <a:pPr marL="285750" lvl="1" indent="-285750">
                        <a:lnSpc>
                          <a:spcPct val="100000"/>
                        </a:lnSpc>
                        <a:spcBef>
                          <a:spcPts val="600"/>
                        </a:spcBef>
                        <a:spcAft>
                          <a:spcPts val="0"/>
                        </a:spcAft>
                        <a:buFont typeface="Wingdings" panose="05000000000000000000" pitchFamily="2" charset="2"/>
                        <a:buChar char="Ø"/>
                      </a:pPr>
                      <a:r>
                        <a:rPr lang="en-US" altLang="en-US" sz="1800" b="1" dirty="0">
                          <a:solidFill>
                            <a:schemeClr val="tx2"/>
                          </a:solidFill>
                          <a:latin typeface="Montserrat" panose="00000500000000000000" pitchFamily="2" charset="0"/>
                        </a:rPr>
                        <a:t>PRAXIS II </a:t>
                      </a:r>
                    </a:p>
                    <a:p>
                      <a:pPr marL="285750" lvl="1" indent="-285750">
                        <a:lnSpc>
                          <a:spcPct val="100000"/>
                        </a:lnSpc>
                        <a:spcBef>
                          <a:spcPts val="600"/>
                        </a:spcBef>
                        <a:spcAft>
                          <a:spcPts val="0"/>
                        </a:spcAft>
                        <a:buFont typeface="Wingdings" panose="05000000000000000000" pitchFamily="2" charset="2"/>
                        <a:buChar char="Ø"/>
                      </a:pPr>
                      <a:r>
                        <a:rPr lang="en-US" altLang="en-US" sz="1800" b="1" dirty="0">
                          <a:solidFill>
                            <a:schemeClr val="tx2"/>
                          </a:solidFill>
                          <a:latin typeface="Montserrat" panose="00000500000000000000" pitchFamily="2" charset="0"/>
                        </a:rPr>
                        <a:t>National organization tests </a:t>
                      </a:r>
                    </a:p>
                    <a:p>
                      <a:pPr marL="285750" lvl="1" indent="-285750">
                        <a:lnSpc>
                          <a:spcPct val="100000"/>
                        </a:lnSpc>
                        <a:spcBef>
                          <a:spcPts val="600"/>
                        </a:spcBef>
                        <a:spcAft>
                          <a:spcPts val="0"/>
                        </a:spcAft>
                        <a:buFont typeface="Wingdings" panose="05000000000000000000" pitchFamily="2" charset="2"/>
                        <a:buChar char="Ø"/>
                      </a:pPr>
                      <a:r>
                        <a:rPr lang="en-US" altLang="en-US" sz="1800" b="1" dirty="0">
                          <a:solidFill>
                            <a:schemeClr val="tx2"/>
                          </a:solidFill>
                          <a:latin typeface="Montserrat" panose="00000500000000000000" pitchFamily="2" charset="0"/>
                        </a:rPr>
                        <a:t>State-specific tests </a:t>
                      </a:r>
                    </a:p>
                    <a:p>
                      <a:pPr marL="285750" lvl="1" indent="-285750">
                        <a:lnSpc>
                          <a:spcPct val="100000"/>
                        </a:lnSpc>
                        <a:spcBef>
                          <a:spcPts val="600"/>
                        </a:spcBef>
                        <a:spcAft>
                          <a:spcPts val="0"/>
                        </a:spcAft>
                        <a:buFont typeface="Wingdings" panose="05000000000000000000" pitchFamily="2" charset="2"/>
                        <a:buChar char="Ø"/>
                      </a:pPr>
                      <a:r>
                        <a:rPr lang="en-US" sz="1800" b="1" dirty="0">
                          <a:solidFill>
                            <a:schemeClr val="tx2"/>
                          </a:solidFill>
                          <a:latin typeface="Montserrat" panose="00000500000000000000" pitchFamily="2" charset="0"/>
                        </a:rPr>
                        <a:t>Capstone project or exam</a:t>
                      </a:r>
                      <a:r>
                        <a:rPr lang="en-US" sz="1800" dirty="0">
                          <a:solidFill>
                            <a:schemeClr val="tx2"/>
                          </a:solidFill>
                          <a:latin typeface="Montserrat" panose="00000500000000000000" pitchFamily="2" charset="0"/>
                        </a:rPr>
                        <a:t> required of scholars prior to degree program or grant project completion</a:t>
                      </a:r>
                      <a:endParaRPr lang="en-US" sz="1800" dirty="0">
                        <a:latin typeface="Montserrat" panose="00000500000000000000" pitchFamily="2" charset="0"/>
                      </a:endParaRPr>
                    </a:p>
                  </a:txBody>
                  <a:tcPr>
                    <a:solidFill>
                      <a:schemeClr val="accent5">
                        <a:lumMod val="20000"/>
                        <a:lumOff val="80000"/>
                      </a:schemeClr>
                    </a:solidFill>
                  </a:tcPr>
                </a:tc>
                <a:tc>
                  <a:txBody>
                    <a:bodyPr/>
                    <a:lstStyle/>
                    <a:p>
                      <a:pPr marL="573088" lvl="1" indent="-341313">
                        <a:spcBef>
                          <a:spcPts val="600"/>
                        </a:spcBef>
                        <a:spcAft>
                          <a:spcPts val="600"/>
                        </a:spcAft>
                        <a:buFont typeface="Wingdings" panose="05000000000000000000" pitchFamily="2" charset="2"/>
                        <a:buChar char="Ø"/>
                        <a:defRPr/>
                      </a:pPr>
                      <a:r>
                        <a:rPr lang="en-US" sz="1800" b="1" dirty="0">
                          <a:solidFill>
                            <a:schemeClr val="tx2"/>
                          </a:solidFill>
                          <a:latin typeface="Montserrat" panose="00000500000000000000" pitchFamily="2" charset="0"/>
                        </a:rPr>
                        <a:t>Entrance exams </a:t>
                      </a:r>
                      <a:r>
                        <a:rPr lang="en-US" sz="1800" dirty="0">
                          <a:solidFill>
                            <a:schemeClr val="tx2"/>
                          </a:solidFill>
                          <a:latin typeface="Montserrat" panose="00000500000000000000" pitchFamily="2" charset="0"/>
                        </a:rPr>
                        <a:t>(e.g., PRAXIS I, GRE, SAT)</a:t>
                      </a:r>
                    </a:p>
                    <a:p>
                      <a:pPr marL="573088" lvl="1" indent="-341313">
                        <a:spcBef>
                          <a:spcPts val="600"/>
                        </a:spcBef>
                        <a:spcAft>
                          <a:spcPts val="600"/>
                        </a:spcAft>
                        <a:buFont typeface="Wingdings" panose="05000000000000000000" pitchFamily="2" charset="2"/>
                        <a:buChar char="Ø"/>
                        <a:defRPr/>
                      </a:pPr>
                      <a:r>
                        <a:rPr lang="en-US" sz="1800" b="1" dirty="0">
                          <a:solidFill>
                            <a:schemeClr val="tx2"/>
                          </a:solidFill>
                          <a:latin typeface="Montserrat" panose="00000500000000000000" pitchFamily="2" charset="0"/>
                        </a:rPr>
                        <a:t>University preliminary exams</a:t>
                      </a:r>
                    </a:p>
                    <a:p>
                      <a:pPr marL="573088" lvl="1" indent="-341313">
                        <a:spcBef>
                          <a:spcPts val="600"/>
                        </a:spcBef>
                        <a:spcAft>
                          <a:spcPts val="600"/>
                        </a:spcAft>
                        <a:buFont typeface="Wingdings" panose="05000000000000000000" pitchFamily="2" charset="2"/>
                        <a:buChar char="Ø"/>
                        <a:defRPr/>
                      </a:pPr>
                      <a:r>
                        <a:rPr lang="en-US" sz="1800" b="1" dirty="0">
                          <a:solidFill>
                            <a:schemeClr val="tx2"/>
                          </a:solidFill>
                          <a:latin typeface="Montserrat" panose="00000500000000000000" pitchFamily="2" charset="0"/>
                        </a:rPr>
                        <a:t>Individual course exams or grades</a:t>
                      </a:r>
                      <a:endParaRPr lang="en-US" sz="1800" dirty="0">
                        <a:solidFill>
                          <a:schemeClr val="tx2"/>
                        </a:solidFill>
                        <a:latin typeface="Montserrat" panose="00000500000000000000" pitchFamily="2" charset="0"/>
                      </a:endParaRPr>
                    </a:p>
                    <a:p>
                      <a:pPr marL="285750" indent="-285750">
                        <a:buFont typeface="Wingdings" panose="05000000000000000000" pitchFamily="2" charset="2"/>
                        <a:buChar char="Ø"/>
                      </a:pPr>
                      <a:endParaRPr lang="en-US" sz="1600" dirty="0">
                        <a:latin typeface="Montserrat" panose="00000500000000000000" pitchFamily="2" charset="0"/>
                      </a:endParaRPr>
                    </a:p>
                  </a:txBody>
                  <a:tcPr>
                    <a:solidFill>
                      <a:schemeClr val="accent5">
                        <a:lumMod val="20000"/>
                        <a:lumOff val="80000"/>
                      </a:schemeClr>
                    </a:solidFill>
                  </a:tcPr>
                </a:tc>
                <a:extLst>
                  <a:ext uri="{0D108BD9-81ED-4DB2-BD59-A6C34878D82A}">
                    <a16:rowId xmlns:a16="http://schemas.microsoft.com/office/drawing/2014/main" val="4140174062"/>
                  </a:ext>
                </a:extLst>
              </a:tr>
            </a:tbl>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5CDA87AE-8F42-4D6E-A914-9060440C9359}" type="slidenum">
              <a:rPr lang="en-US" altLang="en-US" sz="1200">
                <a:solidFill>
                  <a:srgbClr val="FFFFFF"/>
                </a:solidFill>
              </a:rPr>
              <a:pPr eaLnBrk="1" hangingPunct="1">
                <a:lnSpc>
                  <a:spcPct val="80000"/>
                </a:lnSpc>
              </a:pPr>
              <a:t>21</a:t>
            </a:fld>
            <a:endParaRPr lang="en-US" altLang="en-US" sz="1200">
              <a:solidFill>
                <a:srgbClr val="FFFFFF"/>
              </a:solidFill>
            </a:endParaRPr>
          </a:p>
        </p:txBody>
      </p:sp>
    </p:spTree>
    <p:extLst>
      <p:ext uri="{BB962C8B-B14F-4D97-AF65-F5344CB8AC3E}">
        <p14:creationId xmlns:p14="http://schemas.microsoft.com/office/powerpoint/2010/main" val="103010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2C17EC-93B0-4AC7-8333-AC52A1028E27}"/>
              </a:ext>
            </a:extLst>
          </p:cNvPr>
          <p:cNvSpPr>
            <a:spLocks noGrp="1"/>
          </p:cNvSpPr>
          <p:nvPr>
            <p:ph type="title"/>
          </p:nvPr>
        </p:nvSpPr>
        <p:spPr>
          <a:xfrm>
            <a:off x="304799" y="152400"/>
            <a:ext cx="8605159" cy="990600"/>
          </a:xfrm>
        </p:spPr>
        <p:txBody>
          <a:bodyPr>
            <a:noAutofit/>
          </a:bodyPr>
          <a:lstStyle/>
          <a:p>
            <a:pPr eaLnBrk="1" fontAlgn="auto" hangingPunct="1">
              <a:spcAft>
                <a:spcPts val="0"/>
              </a:spcAft>
              <a:defRPr/>
            </a:pPr>
            <a:r>
              <a:rPr lang="en-US" sz="3600" dirty="0"/>
              <a:t>PDP PROGRAM Performance Measure 3</a:t>
            </a:r>
          </a:p>
        </p:txBody>
      </p:sp>
      <p:sp>
        <p:nvSpPr>
          <p:cNvPr id="33795" name="Content Placeholder 2"/>
          <p:cNvSpPr>
            <a:spLocks noGrp="1"/>
          </p:cNvSpPr>
          <p:nvPr>
            <p:ph sz="quarter" idx="1"/>
          </p:nvPr>
        </p:nvSpPr>
        <p:spPr>
          <a:xfrm>
            <a:off x="304800" y="1524000"/>
            <a:ext cx="8458200" cy="4495800"/>
          </a:xfrm>
        </p:spPr>
        <p:txBody>
          <a:bodyPr>
            <a:noAutofit/>
          </a:bodyPr>
          <a:lstStyle/>
          <a:p>
            <a:r>
              <a:rPr lang="en-US" sz="2800" dirty="0"/>
              <a:t>The percentage of scholars who exit preparation program prior to completion due to poor academic performance.</a:t>
            </a:r>
          </a:p>
          <a:p>
            <a:r>
              <a:rPr lang="en-US" sz="2800" b="1" dirty="0"/>
              <a:t>Source of data: </a:t>
            </a:r>
            <a:r>
              <a:rPr lang="en-US" altLang="en-US" sz="2800" dirty="0"/>
              <a:t>Grantees report scholar’s exit/completion status and </a:t>
            </a:r>
            <a:br>
              <a:rPr lang="en-US" altLang="en-US" sz="2800" dirty="0"/>
            </a:br>
            <a:r>
              <a:rPr lang="en-US" altLang="en-US" sz="2800" dirty="0"/>
              <a:t>reason for exiting prior to </a:t>
            </a:r>
            <a:br>
              <a:rPr lang="en-US" altLang="en-US" sz="2800" dirty="0"/>
            </a:br>
            <a:r>
              <a:rPr lang="en-US" altLang="en-US" sz="2800" dirty="0"/>
              <a:t>completion, if applicable. </a:t>
            </a:r>
            <a:endParaRPr lang="en-US" sz="24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46824244-BBEF-485B-B8F8-786F995D0C33}" type="slidenum">
              <a:rPr lang="en-US" altLang="en-US" sz="1200">
                <a:solidFill>
                  <a:srgbClr val="FFFFFF"/>
                </a:solidFill>
              </a:rPr>
              <a:pPr eaLnBrk="1" hangingPunct="1">
                <a:lnSpc>
                  <a:spcPct val="80000"/>
                </a:lnSpc>
              </a:pPr>
              <a:t>22</a:t>
            </a:fld>
            <a:endParaRPr lang="en-US" altLang="en-US" sz="1200">
              <a:solidFill>
                <a:srgbClr val="FFFFFF"/>
              </a:solidFill>
            </a:endParaRPr>
          </a:p>
        </p:txBody>
      </p:sp>
      <p:grpSp>
        <p:nvGrpSpPr>
          <p:cNvPr id="2" name="Group 1">
            <a:extLst>
              <a:ext uri="{FF2B5EF4-FFF2-40B4-BE49-F238E27FC236}">
                <a16:creationId xmlns:a16="http://schemas.microsoft.com/office/drawing/2014/main" id="{0EB6389C-6322-4EFC-8739-0D2E297FA46B}"/>
              </a:ext>
            </a:extLst>
          </p:cNvPr>
          <p:cNvGrpSpPr/>
          <p:nvPr/>
        </p:nvGrpSpPr>
        <p:grpSpPr>
          <a:xfrm flipH="1">
            <a:off x="6019800" y="3836286"/>
            <a:ext cx="1696278" cy="1676400"/>
            <a:chOff x="6993031" y="1535066"/>
            <a:chExt cx="1828800" cy="1828800"/>
          </a:xfrm>
        </p:grpSpPr>
        <p:sp>
          <p:nvSpPr>
            <p:cNvPr id="6" name="Oval 5">
              <a:extLst>
                <a:ext uri="{FF2B5EF4-FFF2-40B4-BE49-F238E27FC236}">
                  <a16:creationId xmlns:a16="http://schemas.microsoft.com/office/drawing/2014/main" id="{BD59B9E2-9ABE-4B57-A6BF-BA63FFADFD78}"/>
                </a:ext>
              </a:extLst>
            </p:cNvPr>
            <p:cNvSpPr/>
            <p:nvPr/>
          </p:nvSpPr>
          <p:spPr>
            <a:xfrm>
              <a:off x="6993031" y="1535066"/>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75FA72-B44B-4E58-B92D-CEBB2CCD1E0D}"/>
                </a:ext>
              </a:extLst>
            </p:cNvPr>
            <p:cNvSpPr/>
            <p:nvPr/>
          </p:nvSpPr>
          <p:spPr>
            <a:xfrm>
              <a:off x="7517746" y="2601866"/>
              <a:ext cx="152400" cy="3048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439261-DC35-40F2-96DD-B83CF511CCFE}"/>
                </a:ext>
              </a:extLst>
            </p:cNvPr>
            <p:cNvSpPr/>
            <p:nvPr/>
          </p:nvSpPr>
          <p:spPr>
            <a:xfrm>
              <a:off x="7755031" y="2449466"/>
              <a:ext cx="152400" cy="4572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35FDA4-3B0A-4A80-B9C4-2B1F4A0B0A4E}"/>
                </a:ext>
              </a:extLst>
            </p:cNvPr>
            <p:cNvSpPr/>
            <p:nvPr/>
          </p:nvSpPr>
          <p:spPr>
            <a:xfrm>
              <a:off x="7992315" y="2297066"/>
              <a:ext cx="152400" cy="609600"/>
            </a:xfrm>
            <a:prstGeom prst="rect">
              <a:avLst/>
            </a:prstGeom>
            <a:solidFill>
              <a:srgbClr val="388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371A98-95DF-4A36-AFD8-52BCE6FCB64D}"/>
                </a:ext>
              </a:extLst>
            </p:cNvPr>
            <p:cNvSpPr/>
            <p:nvPr/>
          </p:nvSpPr>
          <p:spPr>
            <a:xfrm>
              <a:off x="8229600" y="2144666"/>
              <a:ext cx="152400" cy="762000"/>
            </a:xfrm>
            <a:prstGeom prst="rect">
              <a:avLst/>
            </a:prstGeom>
            <a:solidFill>
              <a:srgbClr val="388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1C72BE-1D8E-4A53-AE9E-A05B2331283A}"/>
                </a:ext>
              </a:extLst>
            </p:cNvPr>
            <p:cNvSpPr/>
            <p:nvPr/>
          </p:nvSpPr>
          <p:spPr>
            <a:xfrm>
              <a:off x="7280461" y="2754266"/>
              <a:ext cx="152400" cy="1524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725222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2C17EC-93B0-4AC7-8333-AC52A1028E27}"/>
              </a:ext>
            </a:extLst>
          </p:cNvPr>
          <p:cNvSpPr>
            <a:spLocks noGrp="1"/>
          </p:cNvSpPr>
          <p:nvPr>
            <p:ph type="title"/>
          </p:nvPr>
        </p:nvSpPr>
        <p:spPr>
          <a:xfrm>
            <a:off x="304799" y="152400"/>
            <a:ext cx="8839201" cy="990600"/>
          </a:xfrm>
        </p:spPr>
        <p:txBody>
          <a:bodyPr>
            <a:noAutofit/>
          </a:bodyPr>
          <a:lstStyle/>
          <a:p>
            <a:pPr eaLnBrk="1" fontAlgn="auto" hangingPunct="1">
              <a:spcAft>
                <a:spcPts val="0"/>
              </a:spcAft>
              <a:defRPr/>
            </a:pPr>
            <a:r>
              <a:rPr lang="en-US" sz="3600" dirty="0"/>
              <a:t>PDP PROGRAM Performance Measure 4</a:t>
            </a:r>
          </a:p>
        </p:txBody>
      </p:sp>
      <p:sp>
        <p:nvSpPr>
          <p:cNvPr id="33795" name="Content Placeholder 2"/>
          <p:cNvSpPr>
            <a:spLocks noGrp="1"/>
          </p:cNvSpPr>
          <p:nvPr>
            <p:ph sz="quarter" idx="1"/>
          </p:nvPr>
        </p:nvSpPr>
        <p:spPr/>
        <p:txBody>
          <a:bodyPr>
            <a:noAutofit/>
          </a:bodyPr>
          <a:lstStyle/>
          <a:p>
            <a:r>
              <a:rPr lang="en-US" sz="2800" dirty="0"/>
              <a:t>The percentage of scholars completing preparation programs who are working in the area(s) for which they were prepared upon program completion.</a:t>
            </a:r>
          </a:p>
          <a:p>
            <a:r>
              <a:rPr lang="en-US" sz="2800" b="1" dirty="0"/>
              <a:t>Sources of data: </a:t>
            </a:r>
            <a:endParaRPr lang="en-US" sz="2400" b="1" dirty="0"/>
          </a:p>
          <a:p>
            <a:pPr lvl="1">
              <a:buFont typeface="Wingdings" panose="05000000000000000000" pitchFamily="2" charset="2"/>
              <a:buChar char="Ø"/>
            </a:pPr>
            <a:r>
              <a:rPr lang="en-US" altLang="en-US" sz="2300" b="1" dirty="0"/>
              <a:t>Grantees report </a:t>
            </a:r>
            <a:r>
              <a:rPr lang="en-US" altLang="en-US" sz="2300" dirty="0"/>
              <a:t>scholar’s training area and exit/completion status. </a:t>
            </a:r>
          </a:p>
          <a:p>
            <a:pPr lvl="1">
              <a:buFont typeface="Wingdings" panose="05000000000000000000" pitchFamily="2" charset="2"/>
              <a:buChar char="Ø"/>
            </a:pPr>
            <a:r>
              <a:rPr lang="en-US" sz="2300" b="1" dirty="0"/>
              <a:t>Scholars and employers report</a:t>
            </a:r>
            <a:br>
              <a:rPr lang="en-US" sz="2300" dirty="0"/>
            </a:br>
            <a:r>
              <a:rPr lang="en-US" sz="2300" dirty="0"/>
              <a:t>scholar’s employment area after </a:t>
            </a:r>
            <a:br>
              <a:rPr lang="en-US" sz="2300" dirty="0"/>
            </a:br>
            <a:r>
              <a:rPr lang="en-US" sz="2300" dirty="0"/>
              <a:t>exit. </a:t>
            </a:r>
            <a:endParaRPr lang="en-US" sz="2300" i="1"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46824244-BBEF-485B-B8F8-786F995D0C33}" type="slidenum">
              <a:rPr lang="en-US" altLang="en-US" sz="1200">
                <a:solidFill>
                  <a:srgbClr val="FFFFFF"/>
                </a:solidFill>
              </a:rPr>
              <a:pPr eaLnBrk="1" hangingPunct="1">
                <a:lnSpc>
                  <a:spcPct val="80000"/>
                </a:lnSpc>
              </a:pPr>
              <a:t>23</a:t>
            </a:fld>
            <a:endParaRPr lang="en-US" altLang="en-US" sz="1200">
              <a:solidFill>
                <a:srgbClr val="FFFFFF"/>
              </a:solidFill>
            </a:endParaRPr>
          </a:p>
        </p:txBody>
      </p:sp>
      <p:grpSp>
        <p:nvGrpSpPr>
          <p:cNvPr id="12" name="Group 11">
            <a:extLst>
              <a:ext uri="{FF2B5EF4-FFF2-40B4-BE49-F238E27FC236}">
                <a16:creationId xmlns:a16="http://schemas.microsoft.com/office/drawing/2014/main" id="{880A8509-CD72-43BE-9718-92304C48FD93}"/>
              </a:ext>
            </a:extLst>
          </p:cNvPr>
          <p:cNvGrpSpPr/>
          <p:nvPr/>
        </p:nvGrpSpPr>
        <p:grpSpPr>
          <a:xfrm>
            <a:off x="6400800" y="4343400"/>
            <a:ext cx="1757432" cy="1752600"/>
            <a:chOff x="6993031" y="1535066"/>
            <a:chExt cx="1828800" cy="1828800"/>
          </a:xfrm>
        </p:grpSpPr>
        <p:sp>
          <p:nvSpPr>
            <p:cNvPr id="13" name="Oval 12">
              <a:extLst>
                <a:ext uri="{FF2B5EF4-FFF2-40B4-BE49-F238E27FC236}">
                  <a16:creationId xmlns:a16="http://schemas.microsoft.com/office/drawing/2014/main" id="{B9C542C5-9317-4BB5-A233-0F074E876E71}"/>
                </a:ext>
              </a:extLst>
            </p:cNvPr>
            <p:cNvSpPr/>
            <p:nvPr/>
          </p:nvSpPr>
          <p:spPr>
            <a:xfrm>
              <a:off x="6993031" y="1535066"/>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419DC2-AADB-4579-BD76-253E1B0F559B}"/>
                </a:ext>
              </a:extLst>
            </p:cNvPr>
            <p:cNvSpPr/>
            <p:nvPr/>
          </p:nvSpPr>
          <p:spPr>
            <a:xfrm>
              <a:off x="7517746" y="2601866"/>
              <a:ext cx="152400" cy="3048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413DD6-0B8F-4EC8-ACC7-F5A87C133309}"/>
                </a:ext>
              </a:extLst>
            </p:cNvPr>
            <p:cNvSpPr/>
            <p:nvPr/>
          </p:nvSpPr>
          <p:spPr>
            <a:xfrm>
              <a:off x="7755031" y="2449466"/>
              <a:ext cx="152400" cy="4572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DABF46E-BAAA-41A2-88CE-CAE0AA46E96A}"/>
                </a:ext>
              </a:extLst>
            </p:cNvPr>
            <p:cNvSpPr/>
            <p:nvPr/>
          </p:nvSpPr>
          <p:spPr>
            <a:xfrm>
              <a:off x="7992315" y="2297066"/>
              <a:ext cx="152400" cy="609600"/>
            </a:xfrm>
            <a:prstGeom prst="rect">
              <a:avLst/>
            </a:prstGeom>
            <a:solidFill>
              <a:srgbClr val="388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C968626-21B2-4C0D-A901-D19377694592}"/>
                </a:ext>
              </a:extLst>
            </p:cNvPr>
            <p:cNvSpPr/>
            <p:nvPr/>
          </p:nvSpPr>
          <p:spPr>
            <a:xfrm>
              <a:off x="8229600" y="2144666"/>
              <a:ext cx="152400" cy="762000"/>
            </a:xfrm>
            <a:prstGeom prst="rect">
              <a:avLst/>
            </a:prstGeom>
            <a:solidFill>
              <a:srgbClr val="388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2F700CB-7E87-448C-BDFE-AEB1CFCAE5E2}"/>
                </a:ext>
              </a:extLst>
            </p:cNvPr>
            <p:cNvSpPr/>
            <p:nvPr/>
          </p:nvSpPr>
          <p:spPr>
            <a:xfrm>
              <a:off x="7280461" y="2754266"/>
              <a:ext cx="152400" cy="1524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079001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E7A3-DABD-4833-AFA5-92F9961A3326}"/>
              </a:ext>
            </a:extLst>
          </p:cNvPr>
          <p:cNvSpPr>
            <a:spLocks noGrp="1"/>
          </p:cNvSpPr>
          <p:nvPr>
            <p:ph type="title"/>
          </p:nvPr>
        </p:nvSpPr>
        <p:spPr>
          <a:xfrm>
            <a:off x="304799" y="152400"/>
            <a:ext cx="8605159" cy="990600"/>
          </a:xfrm>
        </p:spPr>
        <p:txBody>
          <a:bodyPr>
            <a:noAutofit/>
          </a:bodyPr>
          <a:lstStyle/>
          <a:p>
            <a:r>
              <a:rPr lang="en-US" sz="3600" dirty="0"/>
              <a:t>PDP PROGRAM Performance Measure 5</a:t>
            </a:r>
          </a:p>
        </p:txBody>
      </p:sp>
      <p:sp>
        <p:nvSpPr>
          <p:cNvPr id="3" name="Content Placeholder 2">
            <a:extLst>
              <a:ext uri="{FF2B5EF4-FFF2-40B4-BE49-F238E27FC236}">
                <a16:creationId xmlns:a16="http://schemas.microsoft.com/office/drawing/2014/main" id="{69F0C49C-0D13-4635-9EE4-C465455BDF0D}"/>
              </a:ext>
            </a:extLst>
          </p:cNvPr>
          <p:cNvSpPr>
            <a:spLocks noGrp="1"/>
          </p:cNvSpPr>
          <p:nvPr>
            <p:ph sz="quarter" idx="1"/>
          </p:nvPr>
        </p:nvSpPr>
        <p:spPr/>
        <p:txBody>
          <a:bodyPr/>
          <a:lstStyle/>
          <a:p>
            <a:r>
              <a:rPr lang="en-US" sz="2800" dirty="0"/>
              <a:t>The Federal cost per scholar who completed the preparation program.</a:t>
            </a:r>
          </a:p>
          <a:p>
            <a:r>
              <a:rPr lang="en-US" altLang="en-US" sz="2800" b="1" dirty="0"/>
              <a:t>Sources of data: </a:t>
            </a:r>
          </a:p>
          <a:p>
            <a:pPr lvl="1"/>
            <a:r>
              <a:rPr lang="en-US" altLang="en-US" sz="2300" b="1" dirty="0"/>
              <a:t>ED G5 database </a:t>
            </a:r>
            <a:r>
              <a:rPr lang="en-US" altLang="en-US" sz="2300" dirty="0"/>
              <a:t>provides financial data for each grant; and </a:t>
            </a:r>
          </a:p>
          <a:p>
            <a:pPr lvl="1"/>
            <a:r>
              <a:rPr lang="en-US" altLang="en-US" sz="2300" b="1" dirty="0"/>
              <a:t>Grantees report in G5 </a:t>
            </a:r>
            <a:r>
              <a:rPr lang="en-US" altLang="en-US" sz="2300" dirty="0"/>
              <a:t>scholars funded under 84.325 grants who exited the training program through completion. </a:t>
            </a:r>
          </a:p>
          <a:p>
            <a:pPr marL="0" indent="0">
              <a:buNone/>
            </a:pPr>
            <a:endParaRPr lang="en-US" dirty="0"/>
          </a:p>
        </p:txBody>
      </p:sp>
      <p:sp>
        <p:nvSpPr>
          <p:cNvPr id="4" name="Slide Number Placeholder 3">
            <a:extLst>
              <a:ext uri="{FF2B5EF4-FFF2-40B4-BE49-F238E27FC236}">
                <a16:creationId xmlns:a16="http://schemas.microsoft.com/office/drawing/2014/main" id="{67400D54-A764-4389-B5B5-FF44FE5F612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FEA6AD-5963-42A3-B799-50DDE2FA9A33}" type="slidenum">
              <a:rPr kumimoji="0" lang="en-US" sz="180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6" name="Graphic 5" descr="Flying Money with solid fill">
            <a:extLst>
              <a:ext uri="{FF2B5EF4-FFF2-40B4-BE49-F238E27FC236}">
                <a16:creationId xmlns:a16="http://schemas.microsoft.com/office/drawing/2014/main" id="{8C54BAA0-F4E3-4A60-B0DC-932E0B07D5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0400" y="4572000"/>
            <a:ext cx="1447800" cy="1447800"/>
          </a:xfrm>
          <a:prstGeom prst="rect">
            <a:avLst/>
          </a:prstGeom>
        </p:spPr>
      </p:pic>
    </p:spTree>
    <p:extLst>
      <p:ext uri="{BB962C8B-B14F-4D97-AF65-F5344CB8AC3E}">
        <p14:creationId xmlns:p14="http://schemas.microsoft.com/office/powerpoint/2010/main" val="2869538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E7A3-DABD-4833-AFA5-92F9961A3326}"/>
              </a:ext>
            </a:extLst>
          </p:cNvPr>
          <p:cNvSpPr>
            <a:spLocks noGrp="1"/>
          </p:cNvSpPr>
          <p:nvPr>
            <p:ph type="title"/>
          </p:nvPr>
        </p:nvSpPr>
        <p:spPr>
          <a:xfrm>
            <a:off x="304799" y="152400"/>
            <a:ext cx="8605159" cy="990600"/>
          </a:xfrm>
        </p:spPr>
        <p:txBody>
          <a:bodyPr>
            <a:noAutofit/>
          </a:bodyPr>
          <a:lstStyle/>
          <a:p>
            <a:r>
              <a:rPr lang="en-US" sz="3600" dirty="0"/>
              <a:t>PDP PROGRAM Performance Measure 6</a:t>
            </a:r>
          </a:p>
        </p:txBody>
      </p:sp>
      <p:sp>
        <p:nvSpPr>
          <p:cNvPr id="3" name="Content Placeholder 2">
            <a:extLst>
              <a:ext uri="{FF2B5EF4-FFF2-40B4-BE49-F238E27FC236}">
                <a16:creationId xmlns:a16="http://schemas.microsoft.com/office/drawing/2014/main" id="{69F0C49C-0D13-4635-9EE4-C465455BDF0D}"/>
              </a:ext>
            </a:extLst>
          </p:cNvPr>
          <p:cNvSpPr>
            <a:spLocks noGrp="1"/>
          </p:cNvSpPr>
          <p:nvPr>
            <p:ph sz="quarter" idx="1"/>
          </p:nvPr>
        </p:nvSpPr>
        <p:spPr/>
        <p:txBody>
          <a:bodyPr>
            <a:normAutofit/>
          </a:bodyPr>
          <a:lstStyle/>
          <a:p>
            <a:r>
              <a:rPr lang="en-US" sz="2800" dirty="0"/>
              <a:t>The percentage of scholars who completed the preparation program and are employed in high-need districts</a:t>
            </a:r>
            <a:r>
              <a:rPr lang="en-US" altLang="en-US" sz="2800" dirty="0"/>
              <a:t>.</a:t>
            </a:r>
            <a:endParaRPr lang="en-US" sz="2800" dirty="0"/>
          </a:p>
          <a:p>
            <a:r>
              <a:rPr lang="en-US" altLang="en-US" sz="2800" b="1" dirty="0"/>
              <a:t>Source of data: </a:t>
            </a:r>
          </a:p>
          <a:p>
            <a:pPr lvl="1"/>
            <a:r>
              <a:rPr lang="en-US" altLang="en-US" sz="2300" b="1" dirty="0"/>
              <a:t>Scholars </a:t>
            </a:r>
            <a:r>
              <a:rPr lang="en-US" altLang="en-US" sz="2300" dirty="0"/>
              <a:t>who have completed the preparation program </a:t>
            </a:r>
            <a:r>
              <a:rPr lang="en-US" altLang="en-US" sz="2300" b="1" dirty="0"/>
              <a:t>and their employers</a:t>
            </a:r>
            <a:r>
              <a:rPr lang="en-US" altLang="en-US" sz="2300" dirty="0"/>
              <a:t> have </a:t>
            </a:r>
            <a:br>
              <a:rPr lang="en-US" altLang="en-US" sz="2300" dirty="0"/>
            </a:br>
            <a:r>
              <a:rPr lang="en-US" altLang="en-US" sz="2300" dirty="0"/>
              <a:t>verified their employment. </a:t>
            </a:r>
          </a:p>
          <a:p>
            <a:pPr lvl="1"/>
            <a:r>
              <a:rPr lang="en-US" altLang="en-US" sz="2300" b="1" dirty="0"/>
              <a:t>CCD and School Universe surveys</a:t>
            </a:r>
            <a:r>
              <a:rPr lang="en-US" altLang="en-US" sz="2300" dirty="0"/>
              <a:t> </a:t>
            </a:r>
            <a:br>
              <a:rPr lang="en-US" altLang="en-US" sz="2300" dirty="0"/>
            </a:br>
            <a:r>
              <a:rPr lang="en-US" altLang="en-US" sz="2300" dirty="0"/>
              <a:t>determine if a district is labeled as </a:t>
            </a:r>
            <a:br>
              <a:rPr lang="en-US" altLang="en-US" sz="2300" dirty="0"/>
            </a:br>
            <a:r>
              <a:rPr lang="en-US" altLang="en-US" sz="2300" dirty="0"/>
              <a:t>high-need.</a:t>
            </a:r>
            <a:endParaRPr lang="en-US" sz="2300" dirty="0"/>
          </a:p>
        </p:txBody>
      </p:sp>
      <p:sp>
        <p:nvSpPr>
          <p:cNvPr id="4" name="Slide Number Placeholder 3">
            <a:extLst>
              <a:ext uri="{FF2B5EF4-FFF2-40B4-BE49-F238E27FC236}">
                <a16:creationId xmlns:a16="http://schemas.microsoft.com/office/drawing/2014/main" id="{67400D54-A764-4389-B5B5-FF44FE5F612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FEA6AD-5963-42A3-B799-50DDE2FA9A33}" type="slidenum">
              <a:rPr kumimoji="0" lang="en-US" sz="180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5" name="Picture 4">
            <a:extLst>
              <a:ext uri="{FF2B5EF4-FFF2-40B4-BE49-F238E27FC236}">
                <a16:creationId xmlns:a16="http://schemas.microsoft.com/office/drawing/2014/main" id="{4B090259-5F98-419F-A84C-FC9EE9FFD3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778" r="59929" b="53703"/>
          <a:stretch/>
        </p:blipFill>
        <p:spPr>
          <a:xfrm>
            <a:off x="6922142" y="3733800"/>
            <a:ext cx="1743419" cy="2286000"/>
          </a:xfrm>
          <a:prstGeom prst="rect">
            <a:avLst/>
          </a:prstGeom>
        </p:spPr>
      </p:pic>
    </p:spTree>
    <p:extLst>
      <p:ext uri="{BB962C8B-B14F-4D97-AF65-F5344CB8AC3E}">
        <p14:creationId xmlns:p14="http://schemas.microsoft.com/office/powerpoint/2010/main" val="3838728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E7A3-DABD-4833-AFA5-92F9961A3326}"/>
              </a:ext>
            </a:extLst>
          </p:cNvPr>
          <p:cNvSpPr>
            <a:spLocks noGrp="1"/>
          </p:cNvSpPr>
          <p:nvPr>
            <p:ph type="title"/>
          </p:nvPr>
        </p:nvSpPr>
        <p:spPr>
          <a:xfrm>
            <a:off x="304800" y="152400"/>
            <a:ext cx="8763000" cy="990600"/>
          </a:xfrm>
        </p:spPr>
        <p:txBody>
          <a:bodyPr>
            <a:noAutofit/>
          </a:bodyPr>
          <a:lstStyle/>
          <a:p>
            <a:r>
              <a:rPr lang="en-US" sz="3600" dirty="0"/>
              <a:t>PDP PROGRAM Performance Measure 7</a:t>
            </a:r>
          </a:p>
        </p:txBody>
      </p:sp>
      <p:sp>
        <p:nvSpPr>
          <p:cNvPr id="3" name="Content Placeholder 2">
            <a:extLst>
              <a:ext uri="{FF2B5EF4-FFF2-40B4-BE49-F238E27FC236}">
                <a16:creationId xmlns:a16="http://schemas.microsoft.com/office/drawing/2014/main" id="{69F0C49C-0D13-4635-9EE4-C465455BDF0D}"/>
              </a:ext>
            </a:extLst>
          </p:cNvPr>
          <p:cNvSpPr>
            <a:spLocks noGrp="1"/>
          </p:cNvSpPr>
          <p:nvPr>
            <p:ph sz="quarter" idx="1"/>
          </p:nvPr>
        </p:nvSpPr>
        <p:spPr/>
        <p:txBody>
          <a:bodyPr>
            <a:normAutofit/>
          </a:bodyPr>
          <a:lstStyle/>
          <a:p>
            <a:r>
              <a:rPr lang="en-US" sz="2800" dirty="0"/>
              <a:t>The percentage of scholars who completed the preparation program and are rated effective by their employers</a:t>
            </a:r>
            <a:r>
              <a:rPr lang="en-US" altLang="en-US" sz="2800" dirty="0"/>
              <a:t>.</a:t>
            </a:r>
          </a:p>
          <a:p>
            <a:r>
              <a:rPr lang="en-US" altLang="en-US" sz="2800" b="1" dirty="0"/>
              <a:t>Source of data: </a:t>
            </a:r>
          </a:p>
          <a:p>
            <a:pPr lvl="1"/>
            <a:r>
              <a:rPr lang="en-US" sz="2300" b="1" dirty="0"/>
              <a:t>Scholars </a:t>
            </a:r>
            <a:r>
              <a:rPr lang="en-US" sz="2300" dirty="0"/>
              <a:t>who have completed</a:t>
            </a:r>
            <a:br>
              <a:rPr lang="en-US" sz="2300" dirty="0"/>
            </a:br>
            <a:r>
              <a:rPr lang="en-US" sz="2300" dirty="0"/>
              <a:t>their program and choose to </a:t>
            </a:r>
            <a:br>
              <a:rPr lang="en-US" sz="2300" dirty="0"/>
            </a:br>
            <a:r>
              <a:rPr lang="en-US" sz="2300" b="1" dirty="0"/>
              <a:t>submit their employment </a:t>
            </a:r>
            <a:br>
              <a:rPr lang="en-US" sz="2300" b="1" dirty="0"/>
            </a:br>
            <a:r>
              <a:rPr lang="en-US" sz="2300" b="1" dirty="0"/>
              <a:t>information; </a:t>
            </a:r>
            <a:r>
              <a:rPr lang="en-US" sz="2300" dirty="0"/>
              <a:t>and</a:t>
            </a:r>
          </a:p>
          <a:p>
            <a:pPr lvl="1"/>
            <a:r>
              <a:rPr lang="en-US" sz="2300" b="1" dirty="0"/>
              <a:t>Employers rate </a:t>
            </a:r>
            <a:r>
              <a:rPr lang="en-US" sz="2300" dirty="0"/>
              <a:t>the scholar’s effectiveness during the verification process.</a:t>
            </a:r>
            <a:endParaRPr lang="en-US" sz="2300" i="1" dirty="0"/>
          </a:p>
          <a:p>
            <a:pPr marL="0" indent="0">
              <a:buNone/>
            </a:pPr>
            <a:endParaRPr lang="en-US" dirty="0"/>
          </a:p>
        </p:txBody>
      </p:sp>
      <p:sp>
        <p:nvSpPr>
          <p:cNvPr id="4" name="Slide Number Placeholder 3">
            <a:extLst>
              <a:ext uri="{FF2B5EF4-FFF2-40B4-BE49-F238E27FC236}">
                <a16:creationId xmlns:a16="http://schemas.microsoft.com/office/drawing/2014/main" id="{67400D54-A764-4389-B5B5-FF44FE5F612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FEA6AD-5963-42A3-B799-50DDE2FA9A33}" type="slidenum">
              <a:rPr kumimoji="0" lang="en-US" sz="180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nvGrpSpPr>
          <p:cNvPr id="5" name="Group 4">
            <a:extLst>
              <a:ext uri="{FF2B5EF4-FFF2-40B4-BE49-F238E27FC236}">
                <a16:creationId xmlns:a16="http://schemas.microsoft.com/office/drawing/2014/main" id="{47A8D943-A469-4055-8E9F-D69ADA852E74}"/>
              </a:ext>
            </a:extLst>
          </p:cNvPr>
          <p:cNvGrpSpPr/>
          <p:nvPr/>
        </p:nvGrpSpPr>
        <p:grpSpPr>
          <a:xfrm>
            <a:off x="6400800" y="2971800"/>
            <a:ext cx="1600200" cy="1455699"/>
            <a:chOff x="6387830" y="1600200"/>
            <a:chExt cx="2209800" cy="2209800"/>
          </a:xfrm>
        </p:grpSpPr>
        <p:sp>
          <p:nvSpPr>
            <p:cNvPr id="6" name="Oval 5">
              <a:extLst>
                <a:ext uri="{FF2B5EF4-FFF2-40B4-BE49-F238E27FC236}">
                  <a16:creationId xmlns:a16="http://schemas.microsoft.com/office/drawing/2014/main" id="{EE8BB865-23F4-46AB-A82A-555E8080603F}"/>
                </a:ext>
              </a:extLst>
            </p:cNvPr>
            <p:cNvSpPr/>
            <p:nvPr/>
          </p:nvSpPr>
          <p:spPr>
            <a:xfrm>
              <a:off x="6387830" y="1600200"/>
              <a:ext cx="2209800" cy="2209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D911876-8DE4-4E80-B1D7-0BE5396B1EE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1800" y="1952949"/>
              <a:ext cx="1484562" cy="1580502"/>
            </a:xfrm>
            <a:prstGeom prst="rect">
              <a:avLst/>
            </a:prstGeom>
          </p:spPr>
        </p:pic>
      </p:grpSp>
    </p:spTree>
    <p:extLst>
      <p:ext uri="{BB962C8B-B14F-4D97-AF65-F5344CB8AC3E}">
        <p14:creationId xmlns:p14="http://schemas.microsoft.com/office/powerpoint/2010/main" val="1898340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152400"/>
            <a:ext cx="8839200" cy="990600"/>
          </a:xfrm>
        </p:spPr>
        <p:txBody>
          <a:bodyPr/>
          <a:lstStyle/>
          <a:p>
            <a:pPr eaLnBrk="1" hangingPunct="1"/>
            <a:r>
              <a:rPr lang="en-US" altLang="en-US" sz="3600" dirty="0"/>
              <a:t>PDP PROGRAM Pilot Outcome Measure </a:t>
            </a:r>
          </a:p>
        </p:txBody>
      </p:sp>
      <p:sp>
        <p:nvSpPr>
          <p:cNvPr id="34819" name="Content Placeholder 2"/>
          <p:cNvSpPr>
            <a:spLocks noGrp="1"/>
          </p:cNvSpPr>
          <p:nvPr>
            <p:ph sz="quarter" idx="1"/>
          </p:nvPr>
        </p:nvSpPr>
        <p:spPr/>
        <p:txBody>
          <a:bodyPr>
            <a:normAutofit lnSpcReduction="10000"/>
          </a:bodyPr>
          <a:lstStyle/>
          <a:p>
            <a:pPr>
              <a:lnSpc>
                <a:spcPct val="110000"/>
              </a:lnSpc>
              <a:spcBef>
                <a:spcPts val="1200"/>
              </a:spcBef>
            </a:pPr>
            <a:r>
              <a:rPr lang="en-US" sz="2800" dirty="0"/>
              <a:t>The percentage of scholars who completed the preparation program and are employed in the field of special education for at least two years.</a:t>
            </a:r>
          </a:p>
          <a:p>
            <a:pPr>
              <a:lnSpc>
                <a:spcPct val="110000"/>
              </a:lnSpc>
              <a:spcBef>
                <a:spcPts val="1200"/>
              </a:spcBef>
            </a:pPr>
            <a:r>
              <a:rPr lang="en-US" altLang="en-US" sz="2800" b="1" dirty="0"/>
              <a:t>Source of data: </a:t>
            </a:r>
          </a:p>
          <a:p>
            <a:pPr lvl="1">
              <a:buFont typeface="Wingdings" panose="05000000000000000000" pitchFamily="2" charset="2"/>
              <a:buChar char="Ø"/>
            </a:pPr>
            <a:r>
              <a:rPr lang="en-US" altLang="en-US" sz="2400" b="1" dirty="0"/>
              <a:t>Grantees report </a:t>
            </a:r>
            <a:r>
              <a:rPr lang="en-US" altLang="en-US" sz="2400" dirty="0"/>
              <a:t>scholar’s exit/completion</a:t>
            </a:r>
            <a:br>
              <a:rPr lang="en-US" altLang="en-US" sz="2400" dirty="0"/>
            </a:br>
            <a:r>
              <a:rPr lang="en-US" altLang="en-US" sz="2400" dirty="0"/>
              <a:t>status. </a:t>
            </a:r>
          </a:p>
          <a:p>
            <a:pPr lvl="1">
              <a:buFont typeface="Wingdings" panose="05000000000000000000" pitchFamily="2" charset="2"/>
              <a:buChar char="Ø"/>
            </a:pPr>
            <a:r>
              <a:rPr lang="en-US" sz="2400" b="1" dirty="0"/>
              <a:t>Scholars and employers report</a:t>
            </a:r>
            <a:br>
              <a:rPr lang="en-US" sz="2400" dirty="0"/>
            </a:br>
            <a:r>
              <a:rPr lang="en-US" sz="2400" dirty="0"/>
              <a:t>scholar’s employment area after </a:t>
            </a:r>
            <a:br>
              <a:rPr lang="en-US" sz="2400" dirty="0"/>
            </a:br>
            <a:r>
              <a:rPr lang="en-US" sz="2400" dirty="0"/>
              <a:t>exit. </a:t>
            </a:r>
            <a:endParaRPr lang="en-US" sz="2400" i="1" dirty="0"/>
          </a:p>
          <a:p>
            <a:pPr>
              <a:lnSpc>
                <a:spcPct val="110000"/>
              </a:lnSpc>
              <a:spcBef>
                <a:spcPts val="1200"/>
              </a:spcBef>
            </a:pPr>
            <a:endParaRPr lang="en-US" altLang="en-US" sz="2800" b="1" dirty="0"/>
          </a:p>
          <a:p>
            <a:pPr lvl="1">
              <a:lnSpc>
                <a:spcPct val="110000"/>
              </a:lnSpc>
              <a:spcBef>
                <a:spcPts val="1200"/>
              </a:spcBef>
            </a:pPr>
            <a:endParaRPr lang="en-US" altLang="en-US" sz="2500" b="1"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D0149548-505E-4D40-A646-F16E6A38476C}" type="slidenum">
              <a:rPr lang="en-US" altLang="en-US">
                <a:solidFill>
                  <a:srgbClr val="FFFFFF"/>
                </a:solidFill>
              </a:rPr>
              <a:pPr eaLnBrk="1" hangingPunct="1">
                <a:lnSpc>
                  <a:spcPct val="80000"/>
                </a:lnSpc>
              </a:pPr>
              <a:t>27</a:t>
            </a:fld>
            <a:endParaRPr lang="en-US" altLang="en-US" dirty="0">
              <a:solidFill>
                <a:srgbClr val="FFFFFF"/>
              </a:solidFill>
            </a:endParaRPr>
          </a:p>
        </p:txBody>
      </p:sp>
      <p:pic>
        <p:nvPicPr>
          <p:cNvPr id="6" name="Picture 5" descr="A picture containing object, clock&#10;&#10;Description automatically generated">
            <a:extLst>
              <a:ext uri="{FF2B5EF4-FFF2-40B4-BE49-F238E27FC236}">
                <a16:creationId xmlns:a16="http://schemas.microsoft.com/office/drawing/2014/main" id="{76F1D7AA-C6DB-4EC3-A46E-689D8EBA7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4038600"/>
            <a:ext cx="1676400" cy="1676400"/>
          </a:xfrm>
          <a:prstGeom prst="rect">
            <a:avLst/>
          </a:prstGeom>
        </p:spPr>
      </p:pic>
    </p:spTree>
    <p:extLst>
      <p:ext uri="{BB962C8B-B14F-4D97-AF65-F5344CB8AC3E}">
        <p14:creationId xmlns:p14="http://schemas.microsoft.com/office/powerpoint/2010/main" val="96011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152400"/>
            <a:ext cx="8839200" cy="990600"/>
          </a:xfrm>
        </p:spPr>
        <p:txBody>
          <a:bodyPr/>
          <a:lstStyle/>
          <a:p>
            <a:pPr eaLnBrk="1" hangingPunct="1"/>
            <a:r>
              <a:rPr lang="en-US" altLang="en-US" sz="3600" dirty="0"/>
              <a:t>PDP PROGRAM Measure </a:t>
            </a:r>
            <a:br>
              <a:rPr lang="en-US" altLang="en-US" sz="3600" dirty="0"/>
            </a:br>
            <a:r>
              <a:rPr lang="en-US" altLang="en-US" sz="3600" dirty="0"/>
              <a:t>325D Grants</a:t>
            </a:r>
          </a:p>
        </p:txBody>
      </p:sp>
      <p:sp>
        <p:nvSpPr>
          <p:cNvPr id="34819" name="Content Placeholder 2"/>
          <p:cNvSpPr>
            <a:spLocks noGrp="1"/>
          </p:cNvSpPr>
          <p:nvPr>
            <p:ph sz="quarter" idx="1"/>
          </p:nvPr>
        </p:nvSpPr>
        <p:spPr/>
        <p:txBody>
          <a:bodyPr>
            <a:normAutofit fontScale="92500" lnSpcReduction="10000"/>
          </a:bodyPr>
          <a:lstStyle/>
          <a:p>
            <a:pPr>
              <a:lnSpc>
                <a:spcPct val="110000"/>
              </a:lnSpc>
              <a:spcBef>
                <a:spcPts val="1200"/>
              </a:spcBef>
            </a:pPr>
            <a:r>
              <a:rPr lang="en-US" sz="2800" b="1" dirty="0"/>
              <a:t>Scholar Accomplishments </a:t>
            </a:r>
          </a:p>
          <a:p>
            <a:pPr lvl="1">
              <a:lnSpc>
                <a:spcPct val="110000"/>
              </a:lnSpc>
              <a:spcBef>
                <a:spcPts val="1200"/>
              </a:spcBef>
            </a:pPr>
            <a:r>
              <a:rPr lang="en-US" sz="2500" dirty="0"/>
              <a:t>Publications</a:t>
            </a:r>
          </a:p>
          <a:p>
            <a:pPr lvl="1">
              <a:lnSpc>
                <a:spcPct val="110000"/>
              </a:lnSpc>
              <a:spcBef>
                <a:spcPts val="1200"/>
              </a:spcBef>
            </a:pPr>
            <a:r>
              <a:rPr lang="en-US" sz="2500" dirty="0"/>
              <a:t>Presentations</a:t>
            </a:r>
          </a:p>
          <a:p>
            <a:pPr lvl="1">
              <a:lnSpc>
                <a:spcPct val="110000"/>
              </a:lnSpc>
              <a:spcBef>
                <a:spcPts val="1200"/>
              </a:spcBef>
            </a:pPr>
            <a:r>
              <a:rPr lang="en-US" sz="2500" dirty="0"/>
              <a:t>Honors / Awards</a:t>
            </a:r>
          </a:p>
          <a:p>
            <a:pPr lvl="1">
              <a:lnSpc>
                <a:spcPct val="110000"/>
              </a:lnSpc>
              <a:spcBef>
                <a:spcPts val="1200"/>
              </a:spcBef>
            </a:pPr>
            <a:r>
              <a:rPr lang="en-US" sz="2500" dirty="0"/>
              <a:t>Courses taught </a:t>
            </a:r>
          </a:p>
          <a:p>
            <a:pPr lvl="1">
              <a:lnSpc>
                <a:spcPct val="110000"/>
              </a:lnSpc>
              <a:spcBef>
                <a:spcPts val="1200"/>
              </a:spcBef>
            </a:pPr>
            <a:r>
              <a:rPr lang="en-US" sz="2500" dirty="0"/>
              <a:t>Other </a:t>
            </a:r>
          </a:p>
          <a:p>
            <a:pPr>
              <a:lnSpc>
                <a:spcPct val="110000"/>
              </a:lnSpc>
              <a:spcBef>
                <a:spcPts val="1200"/>
              </a:spcBef>
            </a:pPr>
            <a:r>
              <a:rPr lang="en-US" altLang="en-US" sz="2800" b="1" dirty="0"/>
              <a:t>Source of data: </a:t>
            </a:r>
          </a:p>
          <a:p>
            <a:pPr lvl="1">
              <a:buFont typeface="Wingdings" panose="05000000000000000000" pitchFamily="2" charset="2"/>
              <a:buChar char="Ø"/>
            </a:pPr>
            <a:r>
              <a:rPr lang="en-US" altLang="en-US" sz="2400" b="1" dirty="0"/>
              <a:t>Grantees report </a:t>
            </a:r>
            <a:r>
              <a:rPr lang="en-US" altLang="en-US" sz="2400" dirty="0"/>
              <a:t>scholar’s accomplishments on the APR and in Final Performance Report  </a:t>
            </a:r>
          </a:p>
          <a:p>
            <a:pPr marL="365760" lvl="1" indent="0">
              <a:buNone/>
            </a:pPr>
            <a:endParaRPr lang="en-US" altLang="en-US" sz="2800" b="1" dirty="0"/>
          </a:p>
          <a:p>
            <a:pPr lvl="1">
              <a:lnSpc>
                <a:spcPct val="110000"/>
              </a:lnSpc>
              <a:spcBef>
                <a:spcPts val="1200"/>
              </a:spcBef>
            </a:pPr>
            <a:endParaRPr lang="en-US" altLang="en-US" sz="2500" b="1"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D0149548-505E-4D40-A646-F16E6A38476C}" type="slidenum">
              <a:rPr lang="en-US" altLang="en-US">
                <a:solidFill>
                  <a:srgbClr val="FFFFFF"/>
                </a:solidFill>
              </a:rPr>
              <a:pPr eaLnBrk="1" hangingPunct="1">
                <a:lnSpc>
                  <a:spcPct val="80000"/>
                </a:lnSpc>
              </a:pPr>
              <a:t>28</a:t>
            </a:fld>
            <a:endParaRPr lang="en-US" altLang="en-US" dirty="0">
              <a:solidFill>
                <a:srgbClr val="FFFFFF"/>
              </a:solidFill>
            </a:endParaRPr>
          </a:p>
        </p:txBody>
      </p:sp>
      <p:pic>
        <p:nvPicPr>
          <p:cNvPr id="3" name="Picture 2">
            <a:extLst>
              <a:ext uri="{FF2B5EF4-FFF2-40B4-BE49-F238E27FC236}">
                <a16:creationId xmlns:a16="http://schemas.microsoft.com/office/drawing/2014/main" id="{D1CA6533-63F0-4D40-936C-800DE2B5000D}"/>
              </a:ext>
            </a:extLst>
          </p:cNvPr>
          <p:cNvPicPr>
            <a:picLocks noChangeAspect="1"/>
          </p:cNvPicPr>
          <p:nvPr/>
        </p:nvPicPr>
        <p:blipFill>
          <a:blip r:embed="rId3"/>
          <a:stretch>
            <a:fillRect/>
          </a:stretch>
        </p:blipFill>
        <p:spPr>
          <a:xfrm>
            <a:off x="6069057" y="2057400"/>
            <a:ext cx="2307502" cy="1867978"/>
          </a:xfrm>
          <a:prstGeom prst="rect">
            <a:avLst/>
          </a:prstGeom>
        </p:spPr>
      </p:pic>
    </p:spTree>
    <p:extLst>
      <p:ext uri="{BB962C8B-B14F-4D97-AF65-F5344CB8AC3E}">
        <p14:creationId xmlns:p14="http://schemas.microsoft.com/office/powerpoint/2010/main" val="3977240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B4AFB7-9B72-4DDC-9C70-BA3CDC643E77}"/>
              </a:ext>
            </a:extLst>
          </p:cNvPr>
          <p:cNvSpPr>
            <a:spLocks noGrp="1"/>
          </p:cNvSpPr>
          <p:nvPr>
            <p:ph type="body" sz="quarter" idx="10"/>
          </p:nvPr>
        </p:nvSpPr>
        <p:spPr/>
        <p:txBody>
          <a:bodyPr/>
          <a:lstStyle/>
          <a:p>
            <a:r>
              <a:rPr lang="en-US" dirty="0"/>
              <a:t>USING THE PDPDCS: LIVE DEMONSTRATION</a:t>
            </a:r>
          </a:p>
        </p:txBody>
      </p:sp>
    </p:spTree>
    <p:extLst>
      <p:ext uri="{BB962C8B-B14F-4D97-AF65-F5344CB8AC3E}">
        <p14:creationId xmlns:p14="http://schemas.microsoft.com/office/powerpoint/2010/main" val="13468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Agenda </a:t>
            </a:r>
          </a:p>
        </p:txBody>
      </p:sp>
      <p:sp>
        <p:nvSpPr>
          <p:cNvPr id="3" name="Content Placeholder 2"/>
          <p:cNvSpPr>
            <a:spLocks noGrp="1"/>
          </p:cNvSpPr>
          <p:nvPr>
            <p:ph sz="quarter" idx="1"/>
          </p:nvPr>
        </p:nvSpPr>
        <p:spPr/>
        <p:txBody>
          <a:bodyPr>
            <a:normAutofit/>
          </a:bodyPr>
          <a:lstStyle/>
          <a:p>
            <a:r>
              <a:rPr lang="en-US" dirty="0"/>
              <a:t>PDP grantee reporting requirements and performance measures</a:t>
            </a:r>
          </a:p>
          <a:p>
            <a:r>
              <a:rPr lang="en-US" dirty="0"/>
              <a:t>PDPDCS demonstration</a:t>
            </a:r>
          </a:p>
          <a:p>
            <a:r>
              <a:rPr lang="en-US" dirty="0"/>
              <a:t>Grantee reporting responsibilities for high quality data</a:t>
            </a:r>
          </a:p>
          <a:p>
            <a:r>
              <a:rPr lang="en-US" dirty="0"/>
              <a:t>Strategies for avoiding security incidents</a:t>
            </a:r>
          </a:p>
          <a:p>
            <a:r>
              <a:rPr lang="en-US" dirty="0"/>
              <a:t>Reminders for submitting PDP data</a:t>
            </a:r>
          </a:p>
          <a:p>
            <a:r>
              <a:rPr lang="en-US" dirty="0"/>
              <a:t>Resources and supports</a:t>
            </a:r>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3</a:t>
            </a:fld>
            <a:endParaRPr lang="en-US" dirty="0"/>
          </a:p>
        </p:txBody>
      </p:sp>
    </p:spTree>
    <p:extLst>
      <p:ext uri="{BB962C8B-B14F-4D97-AF65-F5344CB8AC3E}">
        <p14:creationId xmlns:p14="http://schemas.microsoft.com/office/powerpoint/2010/main" val="2888211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365A1C-2827-4580-A6D4-4C7701C6DE16}"/>
              </a:ext>
            </a:extLst>
          </p:cNvPr>
          <p:cNvSpPr>
            <a:spLocks noGrp="1"/>
          </p:cNvSpPr>
          <p:nvPr>
            <p:ph type="body" sz="quarter" idx="10"/>
          </p:nvPr>
        </p:nvSpPr>
        <p:spPr>
          <a:xfrm>
            <a:off x="800100" y="2743200"/>
            <a:ext cx="7543800" cy="1828800"/>
          </a:xfrm>
        </p:spPr>
        <p:txBody>
          <a:bodyPr>
            <a:normAutofit/>
          </a:bodyPr>
          <a:lstStyle/>
          <a:p>
            <a:pPr marL="0" indent="0"/>
            <a:r>
              <a:rPr lang="en-US" sz="4000" dirty="0">
                <a:latin typeface="Montserrat SemiBold" panose="00000700000000000000" pitchFamily="2" charset="0"/>
              </a:rPr>
              <a:t>PDPDCS SUBMISSION REQUIREMENTS</a:t>
            </a:r>
          </a:p>
        </p:txBody>
      </p:sp>
    </p:spTree>
    <p:extLst>
      <p:ext uri="{BB962C8B-B14F-4D97-AF65-F5344CB8AC3E}">
        <p14:creationId xmlns:p14="http://schemas.microsoft.com/office/powerpoint/2010/main" val="846798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48700" cy="990600"/>
          </a:xfrm>
        </p:spPr>
        <p:txBody>
          <a:bodyPr>
            <a:noAutofit/>
          </a:bodyPr>
          <a:lstStyle/>
          <a:p>
            <a:pPr>
              <a:defRPr/>
            </a:pPr>
            <a:r>
              <a:rPr lang="en-US" sz="3600" dirty="0"/>
              <a:t>PDPDCS Data Submission Process</a:t>
            </a:r>
          </a:p>
        </p:txBody>
      </p:sp>
      <p:sp>
        <p:nvSpPr>
          <p:cNvPr id="14" name="Rounded Rectangle 13"/>
          <p:cNvSpPr/>
          <p:nvPr/>
        </p:nvSpPr>
        <p:spPr>
          <a:xfrm>
            <a:off x="762001" y="1385334"/>
            <a:ext cx="2209800" cy="6096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bg1"/>
                </a:solidFill>
              </a:rPr>
              <a:t>OSEP </a:t>
            </a:r>
            <a:br>
              <a:rPr lang="en-US" sz="1400" dirty="0">
                <a:solidFill>
                  <a:schemeClr val="bg1"/>
                </a:solidFill>
              </a:rPr>
            </a:br>
            <a:r>
              <a:rPr lang="en-US" sz="1400" dirty="0">
                <a:solidFill>
                  <a:schemeClr val="bg1"/>
                </a:solidFill>
              </a:rPr>
              <a:t>awards grant</a:t>
            </a:r>
          </a:p>
        </p:txBody>
      </p:sp>
      <p:sp>
        <p:nvSpPr>
          <p:cNvPr id="31" name="Rounded Rectangle 30"/>
          <p:cNvSpPr/>
          <p:nvPr/>
        </p:nvSpPr>
        <p:spPr>
          <a:xfrm>
            <a:off x="3352800" y="1385334"/>
            <a:ext cx="1981200" cy="609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Grantee recruits and selects scholars</a:t>
            </a:r>
          </a:p>
        </p:txBody>
      </p:sp>
      <p:sp>
        <p:nvSpPr>
          <p:cNvPr id="33" name="Rounded Rectangle 32"/>
          <p:cNvSpPr/>
          <p:nvPr/>
        </p:nvSpPr>
        <p:spPr>
          <a:xfrm>
            <a:off x="2548890" y="2209800"/>
            <a:ext cx="3581400" cy="668653"/>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Grantee provides scholarship assistance and grantee/scholar complete Pre-Scholarship Agreement</a:t>
            </a:r>
          </a:p>
        </p:txBody>
      </p:sp>
      <p:sp>
        <p:nvSpPr>
          <p:cNvPr id="34" name="Rounded Rectangle 33"/>
          <p:cNvSpPr/>
          <p:nvPr/>
        </p:nvSpPr>
        <p:spPr>
          <a:xfrm>
            <a:off x="3352800" y="3067210"/>
            <a:ext cx="1981200" cy="609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Grantee submits and updates scholar data</a:t>
            </a:r>
          </a:p>
        </p:txBody>
      </p:sp>
      <p:sp>
        <p:nvSpPr>
          <p:cNvPr id="36" name="Rounded Rectangle 35"/>
          <p:cNvSpPr/>
          <p:nvPr/>
        </p:nvSpPr>
        <p:spPr>
          <a:xfrm>
            <a:off x="3352800" y="3921126"/>
            <a:ext cx="1981200" cy="990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exits program and grantee/scholar complete Exit Certification</a:t>
            </a:r>
          </a:p>
        </p:txBody>
      </p:sp>
      <p:sp>
        <p:nvSpPr>
          <p:cNvPr id="37" name="Rounded Rectangle 36"/>
          <p:cNvSpPr/>
          <p:nvPr/>
        </p:nvSpPr>
        <p:spPr>
          <a:xfrm>
            <a:off x="5715000" y="3947636"/>
            <a:ext cx="1981200" cy="9144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elects cash repayment or is not </a:t>
            </a:r>
            <a:br>
              <a:rPr lang="en-US" sz="1400" dirty="0">
                <a:solidFill>
                  <a:srgbClr val="FFFFFF"/>
                </a:solidFill>
              </a:rPr>
            </a:br>
            <a:r>
              <a:rPr lang="en-US" sz="1400" dirty="0">
                <a:solidFill>
                  <a:srgbClr val="FFFFFF"/>
                </a:solidFill>
              </a:rPr>
              <a:t>in compliance</a:t>
            </a:r>
          </a:p>
        </p:txBody>
      </p:sp>
      <p:sp>
        <p:nvSpPr>
          <p:cNvPr id="41" name="Rounded Rectangle 40"/>
          <p:cNvSpPr/>
          <p:nvPr/>
        </p:nvSpPr>
        <p:spPr>
          <a:xfrm>
            <a:off x="5715000" y="5116689"/>
            <a:ext cx="1981200" cy="9144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referred for cash repayment</a:t>
            </a:r>
          </a:p>
        </p:txBody>
      </p:sp>
      <p:sp>
        <p:nvSpPr>
          <p:cNvPr id="38" name="Rounded Rectangle 37"/>
          <p:cNvSpPr/>
          <p:nvPr/>
        </p:nvSpPr>
        <p:spPr>
          <a:xfrm>
            <a:off x="762000" y="3962400"/>
            <a:ext cx="2209800" cy="609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fulfills obligation through service</a:t>
            </a:r>
          </a:p>
        </p:txBody>
      </p:sp>
      <p:sp>
        <p:nvSpPr>
          <p:cNvPr id="51" name="Rounded Rectangle 50"/>
          <p:cNvSpPr/>
          <p:nvPr/>
        </p:nvSpPr>
        <p:spPr>
          <a:xfrm>
            <a:off x="762000" y="4800600"/>
            <a:ext cx="2209800" cy="554037"/>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submits employment</a:t>
            </a:r>
          </a:p>
        </p:txBody>
      </p:sp>
      <p:sp>
        <p:nvSpPr>
          <p:cNvPr id="22" name="Rounded Rectangle 21"/>
          <p:cNvSpPr/>
          <p:nvPr/>
        </p:nvSpPr>
        <p:spPr>
          <a:xfrm>
            <a:off x="762000" y="5571948"/>
            <a:ext cx="2209800" cy="554038"/>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Employer verifies employment</a:t>
            </a:r>
          </a:p>
        </p:txBody>
      </p:sp>
      <p:sp>
        <p:nvSpPr>
          <p:cNvPr id="24" name="Rounded Rectangle 30">
            <a:extLst>
              <a:ext uri="{FF2B5EF4-FFF2-40B4-BE49-F238E27FC236}">
                <a16:creationId xmlns:a16="http://schemas.microsoft.com/office/drawing/2014/main" id="{5530D122-5801-4215-89A5-8F11D92A3EB7}"/>
              </a:ext>
            </a:extLst>
          </p:cNvPr>
          <p:cNvSpPr/>
          <p:nvPr/>
        </p:nvSpPr>
        <p:spPr>
          <a:xfrm>
            <a:off x="6568440" y="1380586"/>
            <a:ext cx="2171700" cy="1128236"/>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Grantee assures that scholars meet regulatory requirements before receiving federal funds</a:t>
            </a:r>
          </a:p>
        </p:txBody>
      </p:sp>
      <p:sp>
        <p:nvSpPr>
          <p:cNvPr id="3" name="Isosceles Triangle 2">
            <a:extLst>
              <a:ext uri="{FF2B5EF4-FFF2-40B4-BE49-F238E27FC236}">
                <a16:creationId xmlns:a16="http://schemas.microsoft.com/office/drawing/2014/main" id="{3865C146-1B5D-4D52-AA4D-E5702B9CAEE4}"/>
              </a:ext>
            </a:extLst>
          </p:cNvPr>
          <p:cNvSpPr/>
          <p:nvPr/>
        </p:nvSpPr>
        <p:spPr>
          <a:xfrm rot="5400000">
            <a:off x="3010738" y="1628878"/>
            <a:ext cx="318899" cy="122512"/>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13532D61-D015-4C79-ADF5-48D7E1D574C4}"/>
              </a:ext>
            </a:extLst>
          </p:cNvPr>
          <p:cNvSpPr/>
          <p:nvPr/>
        </p:nvSpPr>
        <p:spPr>
          <a:xfrm rot="10800000">
            <a:off x="4183950" y="2057400"/>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31D73A08-0491-40DD-A081-01AD52F13577}"/>
              </a:ext>
            </a:extLst>
          </p:cNvPr>
          <p:cNvSpPr/>
          <p:nvPr/>
        </p:nvSpPr>
        <p:spPr>
          <a:xfrm rot="10800000">
            <a:off x="4183950" y="2925486"/>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1D98DA9A-E161-4DD7-AAA8-76FC15F0C345}"/>
              </a:ext>
            </a:extLst>
          </p:cNvPr>
          <p:cNvSpPr/>
          <p:nvPr/>
        </p:nvSpPr>
        <p:spPr>
          <a:xfrm rot="10800000">
            <a:off x="4183950" y="3737711"/>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FA873541-8F49-4423-82E9-387E9EF9EF93}"/>
              </a:ext>
            </a:extLst>
          </p:cNvPr>
          <p:cNvSpPr/>
          <p:nvPr/>
        </p:nvSpPr>
        <p:spPr>
          <a:xfrm rot="10800000">
            <a:off x="1707451" y="4625043"/>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67A199B3-099E-49C0-9CDF-A771E4ADFCC4}"/>
              </a:ext>
            </a:extLst>
          </p:cNvPr>
          <p:cNvSpPr/>
          <p:nvPr/>
        </p:nvSpPr>
        <p:spPr>
          <a:xfrm rot="10800000">
            <a:off x="1707450" y="5410200"/>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4C5AF041-AD17-47AA-83BF-8A4295210B68}"/>
              </a:ext>
            </a:extLst>
          </p:cNvPr>
          <p:cNvSpPr/>
          <p:nvPr/>
        </p:nvSpPr>
        <p:spPr>
          <a:xfrm rot="10800000">
            <a:off x="6546150" y="4929264"/>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2445EAED-5D17-480E-8CDC-C50A73874D1C}"/>
              </a:ext>
            </a:extLst>
          </p:cNvPr>
          <p:cNvSpPr/>
          <p:nvPr/>
        </p:nvSpPr>
        <p:spPr>
          <a:xfrm rot="5400000">
            <a:off x="5364472" y="4208869"/>
            <a:ext cx="318899" cy="122512"/>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4F21774E-D05F-4D14-BB37-267F5A5D63B8}"/>
              </a:ext>
            </a:extLst>
          </p:cNvPr>
          <p:cNvSpPr/>
          <p:nvPr/>
        </p:nvSpPr>
        <p:spPr>
          <a:xfrm rot="16200000">
            <a:off x="2983674" y="4184130"/>
            <a:ext cx="318899" cy="122512"/>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1AEFC94-CA0C-4344-A421-480C7457F17F}"/>
              </a:ext>
            </a:extLst>
          </p:cNvPr>
          <p:cNvSpPr txBox="1"/>
          <p:nvPr/>
        </p:nvSpPr>
        <p:spPr>
          <a:xfrm>
            <a:off x="8307841" y="6324600"/>
            <a:ext cx="681717" cy="369332"/>
          </a:xfrm>
          <a:prstGeom prst="rect">
            <a:avLst/>
          </a:prstGeom>
          <a:noFill/>
        </p:spPr>
        <p:txBody>
          <a:bodyPr wrap="square">
            <a:spAutoFit/>
          </a:bodyPr>
          <a:lstStyle/>
          <a:p>
            <a:fld id="{78FEA6AD-5963-42A3-B799-50DDE2FA9A33}" type="slidenum">
              <a:rPr lang="en-US" smtClean="0">
                <a:solidFill>
                  <a:schemeClr val="bg1"/>
                </a:solidFill>
                <a:latin typeface="Montserrat" panose="00000500000000000000" pitchFamily="2" charset="0"/>
              </a:rPr>
              <a:pPr/>
              <a:t>31</a:t>
            </a:fld>
            <a:endParaRPr lang="en-US"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117290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noAutofit/>
          </a:bodyPr>
          <a:lstStyle/>
          <a:p>
            <a:r>
              <a:rPr lang="en-US" sz="3600" dirty="0"/>
              <a:t>PDPDCS Setup Reminders: Secondary Users</a:t>
            </a:r>
          </a:p>
        </p:txBody>
      </p:sp>
      <p:sp>
        <p:nvSpPr>
          <p:cNvPr id="7171" name="Rectangle 3"/>
          <p:cNvSpPr>
            <a:spLocks noGrp="1" noChangeArrowheads="1"/>
          </p:cNvSpPr>
          <p:nvPr>
            <p:ph sz="quarter" idx="1"/>
          </p:nvPr>
        </p:nvSpPr>
        <p:spPr>
          <a:xfrm>
            <a:off x="152399" y="1371600"/>
            <a:ext cx="8908473" cy="4953000"/>
          </a:xfrm>
        </p:spPr>
        <p:txBody>
          <a:bodyPr>
            <a:normAutofit fontScale="85000" lnSpcReduction="20000"/>
          </a:bodyPr>
          <a:lstStyle/>
          <a:p>
            <a:pPr>
              <a:spcAft>
                <a:spcPts val="500"/>
              </a:spcAft>
            </a:pPr>
            <a:r>
              <a:rPr lang="en-US" sz="3300" b="1" u="sng" dirty="0"/>
              <a:t>Project Directors are responsible for all data entries</a:t>
            </a:r>
            <a:r>
              <a:rPr lang="en-US" sz="3300" dirty="0"/>
              <a:t>; however, secondary users are permitted to assist in the process.</a:t>
            </a:r>
          </a:p>
          <a:p>
            <a:pPr>
              <a:spcAft>
                <a:spcPts val="500"/>
              </a:spcAft>
            </a:pPr>
            <a:r>
              <a:rPr lang="en-US" sz="3300" dirty="0"/>
              <a:t>Secondary users:</a:t>
            </a:r>
          </a:p>
          <a:p>
            <a:pPr lvl="1">
              <a:spcAft>
                <a:spcPts val="500"/>
              </a:spcAft>
            </a:pPr>
            <a:r>
              <a:rPr lang="en-US" sz="2700" dirty="0"/>
              <a:t>Can enter scholar information, and</a:t>
            </a:r>
          </a:p>
          <a:p>
            <a:pPr lvl="1">
              <a:spcAft>
                <a:spcPts val="500"/>
              </a:spcAft>
            </a:pPr>
            <a:r>
              <a:rPr lang="en-US" sz="2700" dirty="0"/>
              <a:t>Have a unique log in.</a:t>
            </a:r>
          </a:p>
          <a:p>
            <a:pPr>
              <a:spcAft>
                <a:spcPts val="500"/>
              </a:spcAft>
            </a:pPr>
            <a:r>
              <a:rPr lang="en-US" sz="3300" dirty="0"/>
              <a:t>Only </a:t>
            </a:r>
            <a:r>
              <a:rPr lang="en-US" sz="3300" b="1" u="sng" dirty="0"/>
              <a:t>three people per grant </a:t>
            </a:r>
            <a:r>
              <a:rPr lang="en-US" sz="3300" dirty="0"/>
              <a:t>may access.</a:t>
            </a:r>
          </a:p>
          <a:p>
            <a:pPr lvl="1">
              <a:spcAft>
                <a:spcPts val="500"/>
              </a:spcAft>
            </a:pPr>
            <a:r>
              <a:rPr lang="en-US" sz="2700" dirty="0"/>
              <a:t>Project Directors may change the secondary user(s) at any time. </a:t>
            </a:r>
          </a:p>
          <a:p>
            <a:pPr>
              <a:spcAft>
                <a:spcPts val="500"/>
              </a:spcAft>
            </a:pPr>
            <a:r>
              <a:rPr lang="en-US" sz="3300" b="1" u="sng" dirty="0"/>
              <a:t>Note:</a:t>
            </a:r>
            <a:r>
              <a:rPr lang="en-US" sz="3300" u="sng" dirty="0"/>
              <a:t> </a:t>
            </a:r>
            <a:r>
              <a:rPr lang="en-US" sz="3300" b="1" u="sng" dirty="0"/>
              <a:t>You may NOT create a shared inbox for your secondary user(s) – each user requires a unique login. </a:t>
            </a:r>
          </a:p>
          <a:p>
            <a:pPr>
              <a:buFont typeface="Wingdings 2" pitchFamily="18" charset="2"/>
              <a:buNone/>
            </a:pPr>
            <a:endParaRPr lang="en-US" b="1" dirty="0">
              <a:solidFill>
                <a:srgbClr val="002060"/>
              </a:solidFill>
            </a:endParaRPr>
          </a:p>
          <a:p>
            <a:endParaRPr lang="en-US" dirty="0"/>
          </a:p>
        </p:txBody>
      </p:sp>
      <p:sp>
        <p:nvSpPr>
          <p:cNvPr id="4" name="Slide Number Placeholder 2"/>
          <p:cNvSpPr>
            <a:spLocks noGrp="1"/>
          </p:cNvSpPr>
          <p:nvPr>
            <p:ph type="sldNum" sz="quarter" idx="12"/>
          </p:nvPr>
        </p:nvSpPr>
        <p:spPr/>
        <p:txBody>
          <a:bodyPr>
            <a:noAutofit/>
          </a:bodyPr>
          <a:lstStyle/>
          <a:p>
            <a:fld id="{78FEA6AD-5963-42A3-B799-50DDE2FA9A33}" type="slidenum">
              <a:rPr lang="en-US" smtClean="0"/>
              <a:pPr/>
              <a:t>32</a:t>
            </a:fld>
            <a:endParaRPr lang="en-US" dirty="0"/>
          </a:p>
        </p:txBody>
      </p:sp>
    </p:spTree>
    <p:extLst>
      <p:ext uri="{BB962C8B-B14F-4D97-AF65-F5344CB8AC3E}">
        <p14:creationId xmlns:p14="http://schemas.microsoft.com/office/powerpoint/2010/main" val="1916256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429000" y="1447800"/>
            <a:ext cx="5638800" cy="4648200"/>
          </a:xfrm>
        </p:spPr>
        <p:txBody>
          <a:bodyPr>
            <a:noAutofit/>
          </a:bodyPr>
          <a:lstStyle/>
          <a:p>
            <a:pPr>
              <a:buFont typeface="Montserrat" panose="00000500000000000000" pitchFamily="2" charset="0"/>
              <a:buChar char="*"/>
            </a:pPr>
            <a:r>
              <a:rPr lang="en-US" sz="2200" dirty="0"/>
              <a:t>Grantees and scholars must </a:t>
            </a:r>
            <a:r>
              <a:rPr lang="en-US" sz="2200" b="1" dirty="0"/>
              <a:t>sign an OMB-approved Pre-Scholarship Agreement and Exit Certification </a:t>
            </a:r>
            <a:r>
              <a:rPr lang="en-US" sz="2200" dirty="0"/>
              <a:t>for each funded scholar.</a:t>
            </a:r>
          </a:p>
          <a:p>
            <a:pPr>
              <a:buFont typeface="Montserrat" panose="00000500000000000000" pitchFamily="2" charset="0"/>
              <a:buChar char="*"/>
            </a:pPr>
            <a:r>
              <a:rPr lang="en-US" sz="2200" dirty="0"/>
              <a:t>Grantees may be held </a:t>
            </a:r>
            <a:r>
              <a:rPr lang="en-US" sz="2200" b="1" dirty="0"/>
              <a:t>responsible for funds provided to scholars </a:t>
            </a:r>
            <a:r>
              <a:rPr lang="en-US" sz="2200" dirty="0"/>
              <a:t>with missing or invalid documents.</a:t>
            </a:r>
          </a:p>
          <a:p>
            <a:pPr>
              <a:buFont typeface="Montserrat" panose="00000500000000000000" pitchFamily="2" charset="0"/>
              <a:buChar char="*"/>
            </a:pPr>
            <a:r>
              <a:rPr lang="en-US" sz="2200" dirty="0"/>
              <a:t>Grantees must </a:t>
            </a:r>
            <a:r>
              <a:rPr lang="en-US" sz="2200" b="1" dirty="0"/>
              <a:t>retain all grant </a:t>
            </a:r>
            <a:br>
              <a:rPr lang="en-US" sz="2200" b="1" dirty="0"/>
            </a:br>
            <a:r>
              <a:rPr lang="en-US" sz="2200" b="1" dirty="0"/>
              <a:t>records</a:t>
            </a:r>
            <a:r>
              <a:rPr lang="en-US" sz="2200" dirty="0"/>
              <a:t> until each scholar’s </a:t>
            </a:r>
            <a:br>
              <a:rPr lang="en-US" sz="2200" dirty="0"/>
            </a:br>
            <a:r>
              <a:rPr lang="en-US" sz="2200" dirty="0"/>
              <a:t>service obligation has been </a:t>
            </a:r>
            <a:br>
              <a:rPr lang="en-US" sz="2200" dirty="0"/>
            </a:br>
            <a:r>
              <a:rPr lang="en-US" sz="2200" dirty="0"/>
              <a:t>fulfilled or paid back.</a:t>
            </a:r>
          </a:p>
        </p:txBody>
      </p:sp>
      <p:sp>
        <p:nvSpPr>
          <p:cNvPr id="4" name="Slide Number Placeholder 2"/>
          <p:cNvSpPr>
            <a:spLocks noGrp="1"/>
          </p:cNvSpPr>
          <p:nvPr>
            <p:ph type="sldNum" sz="quarter" idx="12"/>
          </p:nvPr>
        </p:nvSpPr>
        <p:spPr>
          <a:xfrm>
            <a:off x="8382000" y="6350758"/>
            <a:ext cx="533400" cy="244476"/>
          </a:xfrm>
        </p:spPr>
        <p:txBody>
          <a:bodyPr>
            <a:noAutofit/>
          </a:bodyPr>
          <a:lstStyle/>
          <a:p>
            <a:fld id="{78FEA6AD-5963-42A3-B799-50DDE2FA9A33}" type="slidenum">
              <a:rPr lang="en-US" smtClean="0"/>
              <a:pPr/>
              <a:t>33</a:t>
            </a:fld>
            <a:endParaRPr lang="en-US" dirty="0"/>
          </a:p>
        </p:txBody>
      </p:sp>
      <p:pic>
        <p:nvPicPr>
          <p:cNvPr id="3" name="Picture 2">
            <a:extLst>
              <a:ext uri="{FF2B5EF4-FFF2-40B4-BE49-F238E27FC236}">
                <a16:creationId xmlns:a16="http://schemas.microsoft.com/office/drawing/2014/main" id="{146B38A0-2D24-45B1-8210-9C8ABBA30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80" y="2438400"/>
            <a:ext cx="2485441" cy="314855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F63DAFDD-46F8-4F45-98D0-8C79DB6D36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 y="1752600"/>
            <a:ext cx="2485441" cy="312420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09F72E07-FFA5-46C1-858E-7A55D96C580C}"/>
              </a:ext>
            </a:extLst>
          </p:cNvPr>
          <p:cNvSpPr>
            <a:spLocks noGrp="1"/>
          </p:cNvSpPr>
          <p:nvPr>
            <p:ph type="title"/>
          </p:nvPr>
        </p:nvSpPr>
        <p:spPr>
          <a:xfrm>
            <a:off x="342900" y="262766"/>
            <a:ext cx="8343900" cy="990600"/>
          </a:xfrm>
        </p:spPr>
        <p:txBody>
          <a:bodyPr>
            <a:noAutofit/>
          </a:bodyPr>
          <a:lstStyle/>
          <a:p>
            <a:pPr>
              <a:defRPr/>
            </a:pPr>
            <a:r>
              <a:rPr lang="en-US" sz="3600" dirty="0"/>
              <a:t>PDPDCS Forms</a:t>
            </a:r>
          </a:p>
        </p:txBody>
      </p:sp>
    </p:spTree>
    <p:extLst>
      <p:ext uri="{BB962C8B-B14F-4D97-AF65-F5344CB8AC3E}">
        <p14:creationId xmlns:p14="http://schemas.microsoft.com/office/powerpoint/2010/main" val="1115112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136E-4E61-4578-B279-191D8610F868}"/>
              </a:ext>
            </a:extLst>
          </p:cNvPr>
          <p:cNvSpPr>
            <a:spLocks noGrp="1"/>
          </p:cNvSpPr>
          <p:nvPr>
            <p:ph type="title"/>
          </p:nvPr>
        </p:nvSpPr>
        <p:spPr>
          <a:xfrm>
            <a:off x="304800" y="228600"/>
            <a:ext cx="8382000" cy="990600"/>
          </a:xfrm>
        </p:spPr>
        <p:txBody>
          <a:bodyPr>
            <a:normAutofit/>
          </a:bodyPr>
          <a:lstStyle/>
          <a:p>
            <a:r>
              <a:rPr lang="en-US" dirty="0"/>
              <a:t>Digital PSA Process Overview</a:t>
            </a:r>
          </a:p>
        </p:txBody>
      </p:sp>
      <p:graphicFrame>
        <p:nvGraphicFramePr>
          <p:cNvPr id="5" name="Content Placeholder 4">
            <a:extLst>
              <a:ext uri="{FF2B5EF4-FFF2-40B4-BE49-F238E27FC236}">
                <a16:creationId xmlns:a16="http://schemas.microsoft.com/office/drawing/2014/main" id="{9C52E179-2500-4669-A2FF-A7B248F59EE0}"/>
              </a:ext>
            </a:extLst>
          </p:cNvPr>
          <p:cNvGraphicFramePr>
            <a:graphicFrameLocks noGrp="1"/>
          </p:cNvGraphicFramePr>
          <p:nvPr>
            <p:ph sz="quarter" idx="1"/>
          </p:nvPr>
        </p:nvGraphicFramePr>
        <p:xfrm>
          <a:off x="63683" y="196512"/>
          <a:ext cx="8991599" cy="4689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13D2499-9305-4663-8351-48D1597D5304}"/>
              </a:ext>
            </a:extLst>
          </p:cNvPr>
          <p:cNvSpPr>
            <a:spLocks noGrp="1"/>
          </p:cNvSpPr>
          <p:nvPr>
            <p:ph type="sldNum" sz="quarter" idx="12"/>
          </p:nvPr>
        </p:nvSpPr>
        <p:spPr/>
        <p:txBody>
          <a:bodyPr/>
          <a:lstStyle/>
          <a:p>
            <a:fld id="{78FEA6AD-5963-42A3-B799-50DDE2FA9A33}" type="slidenum">
              <a:rPr lang="en-US" smtClean="0"/>
              <a:pPr/>
              <a:t>34</a:t>
            </a:fld>
            <a:endParaRPr lang="en-US" dirty="0"/>
          </a:p>
        </p:txBody>
      </p:sp>
      <p:grpSp>
        <p:nvGrpSpPr>
          <p:cNvPr id="6" name="Group 5">
            <a:extLst>
              <a:ext uri="{FF2B5EF4-FFF2-40B4-BE49-F238E27FC236}">
                <a16:creationId xmlns:a16="http://schemas.microsoft.com/office/drawing/2014/main" id="{8810CA5F-62E5-4383-933D-C672166DA5BA}"/>
              </a:ext>
            </a:extLst>
          </p:cNvPr>
          <p:cNvGrpSpPr/>
          <p:nvPr/>
        </p:nvGrpSpPr>
        <p:grpSpPr>
          <a:xfrm rot="5400000">
            <a:off x="3956755" y="3363926"/>
            <a:ext cx="276128" cy="325893"/>
            <a:chOff x="1449718" y="2180204"/>
            <a:chExt cx="278583" cy="325890"/>
          </a:xfrm>
        </p:grpSpPr>
        <p:sp>
          <p:nvSpPr>
            <p:cNvPr id="7" name="Arrow: Right 6">
              <a:extLst>
                <a:ext uri="{FF2B5EF4-FFF2-40B4-BE49-F238E27FC236}">
                  <a16:creationId xmlns:a16="http://schemas.microsoft.com/office/drawing/2014/main" id="{54EB63D4-1DB1-4527-BE85-B278D3A1F6F5}"/>
                </a:ext>
              </a:extLst>
            </p:cNvPr>
            <p:cNvSpPr/>
            <p:nvPr/>
          </p:nvSpPr>
          <p:spPr>
            <a:xfrm>
              <a:off x="1449718" y="2180204"/>
              <a:ext cx="278583" cy="3258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Arrow: Right 4">
              <a:extLst>
                <a:ext uri="{FF2B5EF4-FFF2-40B4-BE49-F238E27FC236}">
                  <a16:creationId xmlns:a16="http://schemas.microsoft.com/office/drawing/2014/main" id="{B1EEE8AA-777A-4563-83A8-1AADACEF4EE1}"/>
                </a:ext>
              </a:extLst>
            </p:cNvPr>
            <p:cNvSpPr txBox="1"/>
            <p:nvPr/>
          </p:nvSpPr>
          <p:spPr>
            <a:xfrm>
              <a:off x="1449718" y="2245382"/>
              <a:ext cx="195008" cy="195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12" name="Group 11">
            <a:extLst>
              <a:ext uri="{FF2B5EF4-FFF2-40B4-BE49-F238E27FC236}">
                <a16:creationId xmlns:a16="http://schemas.microsoft.com/office/drawing/2014/main" id="{879FD065-C84A-4A58-B83A-DB2BA3C12FE7}"/>
              </a:ext>
            </a:extLst>
          </p:cNvPr>
          <p:cNvGrpSpPr/>
          <p:nvPr/>
        </p:nvGrpSpPr>
        <p:grpSpPr>
          <a:xfrm rot="10800000">
            <a:off x="3135496" y="4635343"/>
            <a:ext cx="302840" cy="283025"/>
            <a:chOff x="1449718" y="2180204"/>
            <a:chExt cx="278583" cy="325890"/>
          </a:xfrm>
        </p:grpSpPr>
        <p:sp>
          <p:nvSpPr>
            <p:cNvPr id="13" name="Arrow: Right 12">
              <a:extLst>
                <a:ext uri="{FF2B5EF4-FFF2-40B4-BE49-F238E27FC236}">
                  <a16:creationId xmlns:a16="http://schemas.microsoft.com/office/drawing/2014/main" id="{5BA319FD-E1E9-47DE-B8DB-00D6BCD14B29}"/>
                </a:ext>
              </a:extLst>
            </p:cNvPr>
            <p:cNvSpPr/>
            <p:nvPr/>
          </p:nvSpPr>
          <p:spPr>
            <a:xfrm>
              <a:off x="1449718" y="2180204"/>
              <a:ext cx="278583" cy="3258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Arrow: Right 4">
              <a:extLst>
                <a:ext uri="{FF2B5EF4-FFF2-40B4-BE49-F238E27FC236}">
                  <a16:creationId xmlns:a16="http://schemas.microsoft.com/office/drawing/2014/main" id="{F14D4917-46A1-4AA1-8FE3-A5690D294184}"/>
                </a:ext>
              </a:extLst>
            </p:cNvPr>
            <p:cNvSpPr txBox="1"/>
            <p:nvPr/>
          </p:nvSpPr>
          <p:spPr>
            <a:xfrm>
              <a:off x="1449718" y="2245382"/>
              <a:ext cx="195008" cy="195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18" name="Group 17">
            <a:extLst>
              <a:ext uri="{FF2B5EF4-FFF2-40B4-BE49-F238E27FC236}">
                <a16:creationId xmlns:a16="http://schemas.microsoft.com/office/drawing/2014/main" id="{8AA23A89-F4C7-446B-AB1F-80566E7E7160}"/>
              </a:ext>
            </a:extLst>
          </p:cNvPr>
          <p:cNvGrpSpPr/>
          <p:nvPr/>
        </p:nvGrpSpPr>
        <p:grpSpPr>
          <a:xfrm rot="16200000">
            <a:off x="2356550" y="3362697"/>
            <a:ext cx="273671" cy="325895"/>
            <a:chOff x="1449718" y="2180204"/>
            <a:chExt cx="278583" cy="325890"/>
          </a:xfrm>
        </p:grpSpPr>
        <p:sp>
          <p:nvSpPr>
            <p:cNvPr id="19" name="Arrow: Right 18">
              <a:extLst>
                <a:ext uri="{FF2B5EF4-FFF2-40B4-BE49-F238E27FC236}">
                  <a16:creationId xmlns:a16="http://schemas.microsoft.com/office/drawing/2014/main" id="{135BC97B-08C3-4A0F-8FB4-BE496DC42F9D}"/>
                </a:ext>
              </a:extLst>
            </p:cNvPr>
            <p:cNvSpPr/>
            <p:nvPr/>
          </p:nvSpPr>
          <p:spPr>
            <a:xfrm>
              <a:off x="1449718" y="2180204"/>
              <a:ext cx="278583" cy="3258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Arrow: Right 4">
              <a:extLst>
                <a:ext uri="{FF2B5EF4-FFF2-40B4-BE49-F238E27FC236}">
                  <a16:creationId xmlns:a16="http://schemas.microsoft.com/office/drawing/2014/main" id="{62927442-E405-471A-AB96-4F1EDEB83E99}"/>
                </a:ext>
              </a:extLst>
            </p:cNvPr>
            <p:cNvSpPr txBox="1"/>
            <p:nvPr/>
          </p:nvSpPr>
          <p:spPr>
            <a:xfrm>
              <a:off x="1449718" y="2245382"/>
              <a:ext cx="195008" cy="195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24" name="Group 23">
            <a:extLst>
              <a:ext uri="{FF2B5EF4-FFF2-40B4-BE49-F238E27FC236}">
                <a16:creationId xmlns:a16="http://schemas.microsoft.com/office/drawing/2014/main" id="{91B2E62E-A72E-4A04-B2CA-8DDE81EC7D56}"/>
              </a:ext>
            </a:extLst>
          </p:cNvPr>
          <p:cNvGrpSpPr/>
          <p:nvPr/>
        </p:nvGrpSpPr>
        <p:grpSpPr>
          <a:xfrm>
            <a:off x="3535933" y="3818096"/>
            <a:ext cx="1493267" cy="1994715"/>
            <a:chOff x="4835395" y="1347526"/>
            <a:chExt cx="1148332" cy="1994715"/>
          </a:xfrm>
        </p:grpSpPr>
        <p:sp>
          <p:nvSpPr>
            <p:cNvPr id="25" name="Rectangle: Rounded Corners 24">
              <a:extLst>
                <a:ext uri="{FF2B5EF4-FFF2-40B4-BE49-F238E27FC236}">
                  <a16:creationId xmlns:a16="http://schemas.microsoft.com/office/drawing/2014/main" id="{D172CDB2-F788-4D28-8C18-F88229C9585F}"/>
                </a:ext>
              </a:extLst>
            </p:cNvPr>
            <p:cNvSpPr/>
            <p:nvPr/>
          </p:nvSpPr>
          <p:spPr>
            <a:xfrm>
              <a:off x="4835395" y="1347526"/>
              <a:ext cx="1148332" cy="1994715"/>
            </a:xfrm>
            <a:prstGeom prst="roundRect">
              <a:avLst>
                <a:gd name="adj" fmla="val 10000"/>
              </a:avLst>
            </a:prstGeom>
            <a:solidFill>
              <a:srgbClr val="1E60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ectangle: Rounded Corners 4">
              <a:extLst>
                <a:ext uri="{FF2B5EF4-FFF2-40B4-BE49-F238E27FC236}">
                  <a16:creationId xmlns:a16="http://schemas.microsoft.com/office/drawing/2014/main" id="{0451B82C-CD63-47DE-9580-71D8CB2ABD34}"/>
                </a:ext>
              </a:extLst>
            </p:cNvPr>
            <p:cNvSpPr txBox="1"/>
            <p:nvPr/>
          </p:nvSpPr>
          <p:spPr>
            <a:xfrm>
              <a:off x="4869028" y="1381159"/>
              <a:ext cx="1042923" cy="1927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disagrees with information and leaves a comment</a:t>
              </a:r>
            </a:p>
          </p:txBody>
        </p:sp>
      </p:grpSp>
      <p:grpSp>
        <p:nvGrpSpPr>
          <p:cNvPr id="27" name="Group 26">
            <a:extLst>
              <a:ext uri="{FF2B5EF4-FFF2-40B4-BE49-F238E27FC236}">
                <a16:creationId xmlns:a16="http://schemas.microsoft.com/office/drawing/2014/main" id="{12D12EA1-13E2-4994-AB8F-68B69248B4E7}"/>
              </a:ext>
            </a:extLst>
          </p:cNvPr>
          <p:cNvGrpSpPr/>
          <p:nvPr/>
        </p:nvGrpSpPr>
        <p:grpSpPr>
          <a:xfrm>
            <a:off x="1542654" y="3818097"/>
            <a:ext cx="1493267" cy="2028348"/>
            <a:chOff x="4835395" y="1347526"/>
            <a:chExt cx="1148332" cy="1994715"/>
          </a:xfrm>
        </p:grpSpPr>
        <p:sp>
          <p:nvSpPr>
            <p:cNvPr id="28" name="Rectangle: Rounded Corners 27">
              <a:extLst>
                <a:ext uri="{FF2B5EF4-FFF2-40B4-BE49-F238E27FC236}">
                  <a16:creationId xmlns:a16="http://schemas.microsoft.com/office/drawing/2014/main" id="{8E421E5A-4309-4B42-8544-9531FC549DE3}"/>
                </a:ext>
              </a:extLst>
            </p:cNvPr>
            <p:cNvSpPr/>
            <p:nvPr/>
          </p:nvSpPr>
          <p:spPr>
            <a:xfrm>
              <a:off x="4835395" y="1347526"/>
              <a:ext cx="1148332" cy="1994715"/>
            </a:xfrm>
            <a:prstGeom prst="roundRect">
              <a:avLst>
                <a:gd name="adj" fmla="val 10000"/>
              </a:avLst>
            </a:prstGeom>
            <a:solidFill>
              <a:srgbClr val="1E60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039FB4A2-4368-4BDE-8D88-2F8A30DAD2A6}"/>
                </a:ext>
              </a:extLst>
            </p:cNvPr>
            <p:cNvSpPr txBox="1"/>
            <p:nvPr/>
          </p:nvSpPr>
          <p:spPr>
            <a:xfrm>
              <a:off x="4869028" y="1381159"/>
              <a:ext cx="1081066" cy="1927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dirty="0">
                  <a:latin typeface="Montserrat" panose="00000500000000000000" pitchFamily="2" charset="0"/>
                </a:rPr>
                <a:t>Grantee</a:t>
              </a:r>
              <a:r>
                <a:rPr lang="en-US" sz="1400" b="1" kern="1200" dirty="0">
                  <a:latin typeface="Montserrat" panose="00000500000000000000" pitchFamily="2" charset="0"/>
                </a:rPr>
                <a:t> receives notification to edit PSA and makes changes in PDPDCS</a:t>
              </a:r>
            </a:p>
          </p:txBody>
        </p:sp>
      </p:grpSp>
    </p:spTree>
    <p:extLst>
      <p:ext uri="{BB962C8B-B14F-4D97-AF65-F5344CB8AC3E}">
        <p14:creationId xmlns:p14="http://schemas.microsoft.com/office/powerpoint/2010/main" val="3065050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136E-4E61-4578-B279-191D8610F868}"/>
              </a:ext>
            </a:extLst>
          </p:cNvPr>
          <p:cNvSpPr>
            <a:spLocks noGrp="1"/>
          </p:cNvSpPr>
          <p:nvPr>
            <p:ph type="title"/>
          </p:nvPr>
        </p:nvSpPr>
        <p:spPr>
          <a:xfrm>
            <a:off x="228599" y="228600"/>
            <a:ext cx="8681359" cy="990600"/>
          </a:xfrm>
        </p:spPr>
        <p:txBody>
          <a:bodyPr>
            <a:normAutofit/>
          </a:bodyPr>
          <a:lstStyle/>
          <a:p>
            <a:r>
              <a:rPr lang="en-US" dirty="0"/>
              <a:t>Digital EC Overview</a:t>
            </a:r>
          </a:p>
        </p:txBody>
      </p:sp>
      <p:graphicFrame>
        <p:nvGraphicFramePr>
          <p:cNvPr id="5" name="Content Placeholder 4">
            <a:extLst>
              <a:ext uri="{FF2B5EF4-FFF2-40B4-BE49-F238E27FC236}">
                <a16:creationId xmlns:a16="http://schemas.microsoft.com/office/drawing/2014/main" id="{9C52E179-2500-4669-A2FF-A7B248F59EE0}"/>
              </a:ext>
            </a:extLst>
          </p:cNvPr>
          <p:cNvGraphicFramePr>
            <a:graphicFrameLocks noGrp="1"/>
          </p:cNvGraphicFramePr>
          <p:nvPr>
            <p:ph sz="quarter" idx="1"/>
          </p:nvPr>
        </p:nvGraphicFramePr>
        <p:xfrm>
          <a:off x="230981" y="1210733"/>
          <a:ext cx="8682038" cy="2806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13D2499-9305-4663-8351-48D1597D5304}"/>
              </a:ext>
            </a:extLst>
          </p:cNvPr>
          <p:cNvSpPr>
            <a:spLocks noGrp="1"/>
          </p:cNvSpPr>
          <p:nvPr>
            <p:ph type="sldNum" sz="quarter" idx="12"/>
          </p:nvPr>
        </p:nvSpPr>
        <p:spPr>
          <a:xfrm>
            <a:off x="8376559" y="6400800"/>
            <a:ext cx="533400" cy="244476"/>
          </a:xfrm>
        </p:spPr>
        <p:txBody>
          <a:bodyPr/>
          <a:lstStyle/>
          <a:p>
            <a:fld id="{78FEA6AD-5963-42A3-B799-50DDE2FA9A33}" type="slidenum">
              <a:rPr lang="en-US" smtClean="0"/>
              <a:pPr/>
              <a:t>35</a:t>
            </a:fld>
            <a:endParaRPr lang="en-US" dirty="0"/>
          </a:p>
        </p:txBody>
      </p:sp>
      <p:grpSp>
        <p:nvGrpSpPr>
          <p:cNvPr id="6" name="Group 5">
            <a:extLst>
              <a:ext uri="{FF2B5EF4-FFF2-40B4-BE49-F238E27FC236}">
                <a16:creationId xmlns:a16="http://schemas.microsoft.com/office/drawing/2014/main" id="{8810CA5F-62E5-4383-933D-C672166DA5BA}"/>
              </a:ext>
            </a:extLst>
          </p:cNvPr>
          <p:cNvGrpSpPr/>
          <p:nvPr/>
        </p:nvGrpSpPr>
        <p:grpSpPr>
          <a:xfrm rot="5400000">
            <a:off x="3956755" y="3467551"/>
            <a:ext cx="276128" cy="325893"/>
            <a:chOff x="1449718" y="2180204"/>
            <a:chExt cx="278583" cy="325890"/>
          </a:xfrm>
        </p:grpSpPr>
        <p:sp>
          <p:nvSpPr>
            <p:cNvPr id="7" name="Arrow: Right 6">
              <a:extLst>
                <a:ext uri="{FF2B5EF4-FFF2-40B4-BE49-F238E27FC236}">
                  <a16:creationId xmlns:a16="http://schemas.microsoft.com/office/drawing/2014/main" id="{54EB63D4-1DB1-4527-BE85-B278D3A1F6F5}"/>
                </a:ext>
              </a:extLst>
            </p:cNvPr>
            <p:cNvSpPr/>
            <p:nvPr/>
          </p:nvSpPr>
          <p:spPr>
            <a:xfrm>
              <a:off x="1449718" y="2180204"/>
              <a:ext cx="278583" cy="3258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Arrow: Right 4">
              <a:extLst>
                <a:ext uri="{FF2B5EF4-FFF2-40B4-BE49-F238E27FC236}">
                  <a16:creationId xmlns:a16="http://schemas.microsoft.com/office/drawing/2014/main" id="{B1EEE8AA-777A-4563-83A8-1AADACEF4EE1}"/>
                </a:ext>
              </a:extLst>
            </p:cNvPr>
            <p:cNvSpPr txBox="1"/>
            <p:nvPr/>
          </p:nvSpPr>
          <p:spPr>
            <a:xfrm>
              <a:off x="1449718" y="2245382"/>
              <a:ext cx="195008" cy="195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12" name="Group 11">
            <a:extLst>
              <a:ext uri="{FF2B5EF4-FFF2-40B4-BE49-F238E27FC236}">
                <a16:creationId xmlns:a16="http://schemas.microsoft.com/office/drawing/2014/main" id="{879FD065-C84A-4A58-B83A-DB2BA3C12FE7}"/>
              </a:ext>
            </a:extLst>
          </p:cNvPr>
          <p:cNvGrpSpPr/>
          <p:nvPr/>
        </p:nvGrpSpPr>
        <p:grpSpPr>
          <a:xfrm rot="10800000">
            <a:off x="3135496" y="4738968"/>
            <a:ext cx="302840" cy="283025"/>
            <a:chOff x="1449718" y="2180204"/>
            <a:chExt cx="278583" cy="325890"/>
          </a:xfrm>
        </p:grpSpPr>
        <p:sp>
          <p:nvSpPr>
            <p:cNvPr id="13" name="Arrow: Right 12">
              <a:extLst>
                <a:ext uri="{FF2B5EF4-FFF2-40B4-BE49-F238E27FC236}">
                  <a16:creationId xmlns:a16="http://schemas.microsoft.com/office/drawing/2014/main" id="{5BA319FD-E1E9-47DE-B8DB-00D6BCD14B29}"/>
                </a:ext>
              </a:extLst>
            </p:cNvPr>
            <p:cNvSpPr/>
            <p:nvPr/>
          </p:nvSpPr>
          <p:spPr>
            <a:xfrm>
              <a:off x="1449718" y="2180204"/>
              <a:ext cx="278583" cy="3258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Arrow: Right 4">
              <a:extLst>
                <a:ext uri="{FF2B5EF4-FFF2-40B4-BE49-F238E27FC236}">
                  <a16:creationId xmlns:a16="http://schemas.microsoft.com/office/drawing/2014/main" id="{F14D4917-46A1-4AA1-8FE3-A5690D294184}"/>
                </a:ext>
              </a:extLst>
            </p:cNvPr>
            <p:cNvSpPr txBox="1"/>
            <p:nvPr/>
          </p:nvSpPr>
          <p:spPr>
            <a:xfrm>
              <a:off x="1449718" y="2245382"/>
              <a:ext cx="195008" cy="195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18" name="Group 17">
            <a:extLst>
              <a:ext uri="{FF2B5EF4-FFF2-40B4-BE49-F238E27FC236}">
                <a16:creationId xmlns:a16="http://schemas.microsoft.com/office/drawing/2014/main" id="{8AA23A89-F4C7-446B-AB1F-80566E7E7160}"/>
              </a:ext>
            </a:extLst>
          </p:cNvPr>
          <p:cNvGrpSpPr/>
          <p:nvPr/>
        </p:nvGrpSpPr>
        <p:grpSpPr>
          <a:xfrm rot="16200000">
            <a:off x="2356550" y="3466322"/>
            <a:ext cx="273671" cy="325895"/>
            <a:chOff x="1449718" y="2180204"/>
            <a:chExt cx="278583" cy="325890"/>
          </a:xfrm>
        </p:grpSpPr>
        <p:sp>
          <p:nvSpPr>
            <p:cNvPr id="19" name="Arrow: Right 18">
              <a:extLst>
                <a:ext uri="{FF2B5EF4-FFF2-40B4-BE49-F238E27FC236}">
                  <a16:creationId xmlns:a16="http://schemas.microsoft.com/office/drawing/2014/main" id="{135BC97B-08C3-4A0F-8FB4-BE496DC42F9D}"/>
                </a:ext>
              </a:extLst>
            </p:cNvPr>
            <p:cNvSpPr/>
            <p:nvPr/>
          </p:nvSpPr>
          <p:spPr>
            <a:xfrm>
              <a:off x="1449718" y="2180204"/>
              <a:ext cx="278583" cy="3258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Arrow: Right 4">
              <a:extLst>
                <a:ext uri="{FF2B5EF4-FFF2-40B4-BE49-F238E27FC236}">
                  <a16:creationId xmlns:a16="http://schemas.microsoft.com/office/drawing/2014/main" id="{62927442-E405-471A-AB96-4F1EDEB83E99}"/>
                </a:ext>
              </a:extLst>
            </p:cNvPr>
            <p:cNvSpPr txBox="1"/>
            <p:nvPr/>
          </p:nvSpPr>
          <p:spPr>
            <a:xfrm>
              <a:off x="1449718" y="2245382"/>
              <a:ext cx="195008" cy="195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24" name="Group 23">
            <a:extLst>
              <a:ext uri="{FF2B5EF4-FFF2-40B4-BE49-F238E27FC236}">
                <a16:creationId xmlns:a16="http://schemas.microsoft.com/office/drawing/2014/main" id="{91B2E62E-A72E-4A04-B2CA-8DDE81EC7D56}"/>
              </a:ext>
            </a:extLst>
          </p:cNvPr>
          <p:cNvGrpSpPr/>
          <p:nvPr/>
        </p:nvGrpSpPr>
        <p:grpSpPr>
          <a:xfrm>
            <a:off x="3535933" y="3888088"/>
            <a:ext cx="1387831" cy="1710787"/>
            <a:chOff x="4835395" y="1347526"/>
            <a:chExt cx="1148332" cy="1994715"/>
          </a:xfrm>
        </p:grpSpPr>
        <p:sp>
          <p:nvSpPr>
            <p:cNvPr id="25" name="Rectangle: Rounded Corners 24">
              <a:extLst>
                <a:ext uri="{FF2B5EF4-FFF2-40B4-BE49-F238E27FC236}">
                  <a16:creationId xmlns:a16="http://schemas.microsoft.com/office/drawing/2014/main" id="{D172CDB2-F788-4D28-8C18-F88229C9585F}"/>
                </a:ext>
              </a:extLst>
            </p:cNvPr>
            <p:cNvSpPr/>
            <p:nvPr/>
          </p:nvSpPr>
          <p:spPr>
            <a:xfrm>
              <a:off x="4835395" y="1347526"/>
              <a:ext cx="1148332" cy="1994715"/>
            </a:xfrm>
            <a:prstGeom prst="roundRect">
              <a:avLst>
                <a:gd name="adj" fmla="val 10000"/>
              </a:avLst>
            </a:prstGeom>
            <a:solidFill>
              <a:srgbClr val="1E60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ectangle: Rounded Corners 4">
              <a:extLst>
                <a:ext uri="{FF2B5EF4-FFF2-40B4-BE49-F238E27FC236}">
                  <a16:creationId xmlns:a16="http://schemas.microsoft.com/office/drawing/2014/main" id="{0451B82C-CD63-47DE-9580-71D8CB2ABD34}"/>
                </a:ext>
              </a:extLst>
            </p:cNvPr>
            <p:cNvSpPr txBox="1"/>
            <p:nvPr/>
          </p:nvSpPr>
          <p:spPr>
            <a:xfrm>
              <a:off x="4869028" y="1381159"/>
              <a:ext cx="1042923" cy="1927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disagrees with information and leaves a comment</a:t>
              </a:r>
            </a:p>
          </p:txBody>
        </p:sp>
      </p:grpSp>
      <p:grpSp>
        <p:nvGrpSpPr>
          <p:cNvPr id="27" name="Group 26">
            <a:extLst>
              <a:ext uri="{FF2B5EF4-FFF2-40B4-BE49-F238E27FC236}">
                <a16:creationId xmlns:a16="http://schemas.microsoft.com/office/drawing/2014/main" id="{12D12EA1-13E2-4994-AB8F-68B69248B4E7}"/>
              </a:ext>
            </a:extLst>
          </p:cNvPr>
          <p:cNvGrpSpPr/>
          <p:nvPr/>
        </p:nvGrpSpPr>
        <p:grpSpPr>
          <a:xfrm>
            <a:off x="1698865" y="3887272"/>
            <a:ext cx="1387831" cy="1710787"/>
            <a:chOff x="4835395" y="1347526"/>
            <a:chExt cx="1148332" cy="1994715"/>
          </a:xfrm>
        </p:grpSpPr>
        <p:sp>
          <p:nvSpPr>
            <p:cNvPr id="28" name="Rectangle: Rounded Corners 27">
              <a:extLst>
                <a:ext uri="{FF2B5EF4-FFF2-40B4-BE49-F238E27FC236}">
                  <a16:creationId xmlns:a16="http://schemas.microsoft.com/office/drawing/2014/main" id="{8E421E5A-4309-4B42-8544-9531FC549DE3}"/>
                </a:ext>
              </a:extLst>
            </p:cNvPr>
            <p:cNvSpPr/>
            <p:nvPr/>
          </p:nvSpPr>
          <p:spPr>
            <a:xfrm>
              <a:off x="4835395" y="1347526"/>
              <a:ext cx="1148332" cy="1994715"/>
            </a:xfrm>
            <a:prstGeom prst="roundRect">
              <a:avLst>
                <a:gd name="adj" fmla="val 10000"/>
              </a:avLst>
            </a:prstGeom>
            <a:solidFill>
              <a:srgbClr val="1E60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039FB4A2-4368-4BDE-8D88-2F8A30DAD2A6}"/>
                </a:ext>
              </a:extLst>
            </p:cNvPr>
            <p:cNvSpPr txBox="1"/>
            <p:nvPr/>
          </p:nvSpPr>
          <p:spPr>
            <a:xfrm>
              <a:off x="4869028" y="1381159"/>
              <a:ext cx="1081066" cy="1927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dirty="0">
                  <a:latin typeface="Montserrat" panose="00000500000000000000" pitchFamily="2" charset="0"/>
                </a:rPr>
                <a:t>Grantee</a:t>
              </a:r>
              <a:r>
                <a:rPr lang="en-US" sz="1400" b="1" kern="1200" dirty="0">
                  <a:latin typeface="Montserrat" panose="00000500000000000000" pitchFamily="2" charset="0"/>
                </a:rPr>
                <a:t> receives notification to edit EC and makes changes in PDPDCS</a:t>
              </a:r>
            </a:p>
          </p:txBody>
        </p:sp>
      </p:grpSp>
    </p:spTree>
    <p:extLst>
      <p:ext uri="{BB962C8B-B14F-4D97-AF65-F5344CB8AC3E}">
        <p14:creationId xmlns:p14="http://schemas.microsoft.com/office/powerpoint/2010/main" val="3502651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D5FF0C-E381-41CE-9CF8-D8AACA4C2A0D}"/>
              </a:ext>
            </a:extLst>
          </p:cNvPr>
          <p:cNvSpPr>
            <a:spLocks noGrp="1"/>
          </p:cNvSpPr>
          <p:nvPr>
            <p:ph type="title"/>
          </p:nvPr>
        </p:nvSpPr>
        <p:spPr/>
        <p:txBody>
          <a:bodyPr>
            <a:noAutofit/>
          </a:bodyPr>
          <a:lstStyle/>
          <a:p>
            <a:pPr>
              <a:defRPr/>
            </a:pPr>
            <a:r>
              <a:rPr lang="en-US" sz="3600" dirty="0"/>
              <a:t>Timeline for Enrolling Scholars</a:t>
            </a:r>
          </a:p>
        </p:txBody>
      </p:sp>
      <p:sp>
        <p:nvSpPr>
          <p:cNvPr id="4" name="Content Placeholder 3"/>
          <p:cNvSpPr>
            <a:spLocks noGrp="1"/>
          </p:cNvSpPr>
          <p:nvPr>
            <p:ph sz="quarter" idx="1"/>
          </p:nvPr>
        </p:nvSpPr>
        <p:spPr>
          <a:xfrm>
            <a:off x="304799" y="1524000"/>
            <a:ext cx="8107527" cy="4495800"/>
          </a:xfrm>
        </p:spPr>
        <p:txBody>
          <a:bodyPr>
            <a:normAutofit/>
          </a:bodyPr>
          <a:lstStyle/>
          <a:p>
            <a:pPr marL="0" indent="0">
              <a:buNone/>
            </a:pPr>
            <a:r>
              <a:rPr lang="en-US" sz="3000" dirty="0"/>
              <a:t>Enter and submit scholar contact and enrollment information </a:t>
            </a:r>
            <a:r>
              <a:rPr lang="en-US" sz="3000" b="1" dirty="0">
                <a:highlight>
                  <a:srgbClr val="D4DCEC"/>
                </a:highlight>
              </a:rPr>
              <a:t>within 30 days </a:t>
            </a:r>
            <a:r>
              <a:rPr lang="en-US" sz="3000" dirty="0"/>
              <a:t>of s</a:t>
            </a:r>
            <a:r>
              <a:rPr lang="en-US" dirty="0"/>
              <a:t>cholar enrollment in degree program. </a:t>
            </a:r>
          </a:p>
          <a:p>
            <a:pPr marL="0" indent="0">
              <a:buNone/>
            </a:pPr>
            <a:r>
              <a:rPr lang="en-US" dirty="0"/>
              <a:t>The scholar must have:</a:t>
            </a:r>
          </a:p>
          <a:p>
            <a:pPr lvl="1"/>
            <a:r>
              <a:rPr lang="en-US" dirty="0"/>
              <a:t>Registered for classes </a:t>
            </a:r>
          </a:p>
          <a:p>
            <a:pPr lvl="1"/>
            <a:r>
              <a:rPr lang="en-US" dirty="0"/>
              <a:t>Received “scholar support” from </a:t>
            </a:r>
            <a:br>
              <a:rPr lang="en-US" dirty="0"/>
            </a:br>
            <a:r>
              <a:rPr lang="en-US" dirty="0"/>
              <a:t>grant project</a:t>
            </a:r>
          </a:p>
          <a:p>
            <a:pPr lvl="1"/>
            <a:r>
              <a:rPr lang="en-US" dirty="0"/>
              <a:t>Signed PSA</a:t>
            </a:r>
          </a:p>
          <a:p>
            <a:pPr marL="0" indent="0">
              <a:buNone/>
            </a:pPr>
            <a:endParaRPr lang="en-US" sz="2200"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pPr/>
              <a:t>36</a:t>
            </a:fld>
            <a:endParaRPr lang="en-US" dirty="0"/>
          </a:p>
        </p:txBody>
      </p:sp>
      <p:grpSp>
        <p:nvGrpSpPr>
          <p:cNvPr id="2" name="Group 1">
            <a:extLst>
              <a:ext uri="{FF2B5EF4-FFF2-40B4-BE49-F238E27FC236}">
                <a16:creationId xmlns:a16="http://schemas.microsoft.com/office/drawing/2014/main" id="{979A2C68-F7F1-85B0-9007-7B59D8572980}"/>
              </a:ext>
            </a:extLst>
          </p:cNvPr>
          <p:cNvGrpSpPr/>
          <p:nvPr/>
        </p:nvGrpSpPr>
        <p:grpSpPr>
          <a:xfrm>
            <a:off x="6787337" y="3962400"/>
            <a:ext cx="1828800" cy="1828800"/>
            <a:chOff x="6798961" y="3093983"/>
            <a:chExt cx="1828800" cy="1828800"/>
          </a:xfrm>
        </p:grpSpPr>
        <p:sp>
          <p:nvSpPr>
            <p:cNvPr id="6" name="Oval 5">
              <a:extLst>
                <a:ext uri="{FF2B5EF4-FFF2-40B4-BE49-F238E27FC236}">
                  <a16:creationId xmlns:a16="http://schemas.microsoft.com/office/drawing/2014/main" id="{1C935823-74DD-4982-A65F-B1CEC16847CD}"/>
                </a:ext>
              </a:extLst>
            </p:cNvPr>
            <p:cNvSpPr/>
            <p:nvPr/>
          </p:nvSpPr>
          <p:spPr>
            <a:xfrm>
              <a:off x="6798961" y="3093983"/>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9B6D5A-9CAA-409F-B2E1-29EDD00D31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58000" y="3352800"/>
              <a:ext cx="1520747" cy="1257300"/>
            </a:xfrm>
            <a:prstGeom prst="rect">
              <a:avLst/>
            </a:prstGeom>
          </p:spPr>
        </p:pic>
      </p:grpSp>
    </p:spTree>
    <p:extLst>
      <p:ext uri="{BB962C8B-B14F-4D97-AF65-F5344CB8AC3E}">
        <p14:creationId xmlns:p14="http://schemas.microsoft.com/office/powerpoint/2010/main" val="242641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24A5-539D-4AD0-AB5A-B75CEE80C937}"/>
              </a:ext>
            </a:extLst>
          </p:cNvPr>
          <p:cNvSpPr>
            <a:spLocks noGrp="1"/>
          </p:cNvSpPr>
          <p:nvPr>
            <p:ph type="title"/>
          </p:nvPr>
        </p:nvSpPr>
        <p:spPr/>
        <p:txBody>
          <a:bodyPr/>
          <a:lstStyle/>
          <a:p>
            <a:r>
              <a:rPr lang="en-US" sz="3600" dirty="0"/>
              <a:t>Pending Scholars</a:t>
            </a:r>
          </a:p>
        </p:txBody>
      </p:sp>
      <p:graphicFrame>
        <p:nvGraphicFramePr>
          <p:cNvPr id="7" name="Content Placeholder 2">
            <a:extLst>
              <a:ext uri="{FF2B5EF4-FFF2-40B4-BE49-F238E27FC236}">
                <a16:creationId xmlns:a16="http://schemas.microsoft.com/office/drawing/2014/main" id="{B4B73906-DBE2-8D0E-4921-0D44579272A1}"/>
              </a:ext>
            </a:extLst>
          </p:cNvPr>
          <p:cNvGraphicFramePr>
            <a:graphicFrameLocks noGrp="1"/>
          </p:cNvGraphicFramePr>
          <p:nvPr>
            <p:ph sz="quarter" idx="1"/>
            <p:extLst>
              <p:ext uri="{D42A27DB-BD31-4B8C-83A1-F6EECF244321}">
                <p14:modId xmlns:p14="http://schemas.microsoft.com/office/powerpoint/2010/main" val="45476882"/>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82ACE39-5F4E-46B7-A7F4-26BC62A1E0E7}"/>
              </a:ext>
            </a:extLst>
          </p:cNvPr>
          <p:cNvSpPr>
            <a:spLocks noGrp="1"/>
          </p:cNvSpPr>
          <p:nvPr>
            <p:ph type="sldNum" sz="quarter" idx="12"/>
          </p:nvPr>
        </p:nvSpPr>
        <p:spPr/>
        <p:txBody>
          <a:bodyPr/>
          <a:lstStyle/>
          <a:p>
            <a:fld id="{78FEA6AD-5963-42A3-B799-50DDE2FA9A33}" type="slidenum">
              <a:rPr lang="en-US" smtClean="0"/>
              <a:pPr/>
              <a:t>37</a:t>
            </a:fld>
            <a:endParaRPr lang="en-US" dirty="0"/>
          </a:p>
        </p:txBody>
      </p:sp>
      <p:pic>
        <p:nvPicPr>
          <p:cNvPr id="5" name="Picture 4" descr="A screenshot of a video game&#10;&#10;Description automatically generated with medium confidence">
            <a:extLst>
              <a:ext uri="{FF2B5EF4-FFF2-40B4-BE49-F238E27FC236}">
                <a16:creationId xmlns:a16="http://schemas.microsoft.com/office/drawing/2014/main" id="{866C9519-2AFB-4AE8-98CC-7E2E9BC7295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2778" r="59929" b="53703"/>
          <a:stretch/>
        </p:blipFill>
        <p:spPr>
          <a:xfrm>
            <a:off x="762000" y="3749488"/>
            <a:ext cx="1743419" cy="2286000"/>
          </a:xfrm>
          <a:prstGeom prst="rect">
            <a:avLst/>
          </a:prstGeom>
        </p:spPr>
      </p:pic>
    </p:spTree>
    <p:extLst>
      <p:ext uri="{BB962C8B-B14F-4D97-AF65-F5344CB8AC3E}">
        <p14:creationId xmlns:p14="http://schemas.microsoft.com/office/powerpoint/2010/main" val="442786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D5FF0C-E381-41CE-9CF8-D8AACA4C2A0D}"/>
              </a:ext>
            </a:extLst>
          </p:cNvPr>
          <p:cNvSpPr>
            <a:spLocks noGrp="1"/>
          </p:cNvSpPr>
          <p:nvPr>
            <p:ph type="title"/>
          </p:nvPr>
        </p:nvSpPr>
        <p:spPr/>
        <p:txBody>
          <a:bodyPr>
            <a:noAutofit/>
          </a:bodyPr>
          <a:lstStyle/>
          <a:p>
            <a:pPr>
              <a:defRPr/>
            </a:pPr>
            <a:r>
              <a:rPr lang="en-US" sz="3600" dirty="0"/>
              <a:t>Timeline for Updating and Exiting Scholars</a:t>
            </a:r>
          </a:p>
        </p:txBody>
      </p:sp>
      <p:sp>
        <p:nvSpPr>
          <p:cNvPr id="4" name="Content Placeholder 3"/>
          <p:cNvSpPr>
            <a:spLocks noGrp="1"/>
          </p:cNvSpPr>
          <p:nvPr>
            <p:ph sz="quarter" idx="1"/>
          </p:nvPr>
        </p:nvSpPr>
        <p:spPr>
          <a:xfrm>
            <a:off x="304799" y="1524000"/>
            <a:ext cx="8458200" cy="4495800"/>
          </a:xfrm>
        </p:spPr>
        <p:txBody>
          <a:bodyPr>
            <a:normAutofit/>
          </a:bodyPr>
          <a:lstStyle/>
          <a:p>
            <a:pPr marL="0" indent="0">
              <a:buNone/>
            </a:pPr>
            <a:r>
              <a:rPr lang="en-US" sz="3000" dirty="0"/>
              <a:t>Update scholar contact and program completion information </a:t>
            </a:r>
            <a:r>
              <a:rPr lang="en-US" sz="3000" b="1" dirty="0">
                <a:highlight>
                  <a:srgbClr val="D4DCEC"/>
                </a:highlight>
              </a:rPr>
              <a:t>within 30 days </a:t>
            </a:r>
            <a:r>
              <a:rPr lang="en-US" sz="3000" dirty="0"/>
              <a:t>of:</a:t>
            </a:r>
          </a:p>
          <a:p>
            <a:pPr lvl="1"/>
            <a:r>
              <a:rPr lang="en-US" dirty="0"/>
              <a:t>Scholar status changes</a:t>
            </a:r>
          </a:p>
          <a:p>
            <a:pPr lvl="2"/>
            <a:r>
              <a:rPr lang="en-US" dirty="0"/>
              <a:t>Enrolled but no longer funded</a:t>
            </a:r>
          </a:p>
          <a:p>
            <a:pPr lvl="2"/>
            <a:r>
              <a:rPr lang="en-US" dirty="0"/>
              <a:t>Exited Prior to Completion</a:t>
            </a:r>
          </a:p>
          <a:p>
            <a:pPr lvl="2"/>
            <a:r>
              <a:rPr lang="en-US" dirty="0"/>
              <a:t>Graduated  </a:t>
            </a:r>
          </a:p>
          <a:p>
            <a:pPr lvl="1"/>
            <a:r>
              <a:rPr lang="en-US" dirty="0"/>
              <a:t>Grant budget period ending</a:t>
            </a:r>
          </a:p>
          <a:p>
            <a:pPr marL="0" lvl="1" indent="0">
              <a:buNone/>
            </a:pPr>
            <a:r>
              <a:rPr lang="en-US" b="1" dirty="0"/>
              <a:t>Note: </a:t>
            </a:r>
            <a:r>
              <a:rPr lang="en-US" dirty="0"/>
              <a:t>Scholars are not fully considered exited until the EC has been signed AND the scholar’s record has been submitted. </a:t>
            </a:r>
          </a:p>
          <a:p>
            <a:pPr marL="0" indent="0">
              <a:buNone/>
            </a:pPr>
            <a:endParaRPr lang="en-US" sz="2200"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pPr/>
              <a:t>38</a:t>
            </a:fld>
            <a:endParaRPr lang="en-US" dirty="0"/>
          </a:p>
        </p:txBody>
      </p:sp>
      <p:grpSp>
        <p:nvGrpSpPr>
          <p:cNvPr id="2" name="Group 1">
            <a:extLst>
              <a:ext uri="{FF2B5EF4-FFF2-40B4-BE49-F238E27FC236}">
                <a16:creationId xmlns:a16="http://schemas.microsoft.com/office/drawing/2014/main" id="{86AB57AC-E74B-2709-6086-25B2996F156D}"/>
              </a:ext>
            </a:extLst>
          </p:cNvPr>
          <p:cNvGrpSpPr/>
          <p:nvPr/>
        </p:nvGrpSpPr>
        <p:grpSpPr>
          <a:xfrm>
            <a:off x="6399510" y="2860083"/>
            <a:ext cx="1828800" cy="1828800"/>
            <a:chOff x="6399510" y="2860083"/>
            <a:chExt cx="1828800" cy="1828800"/>
          </a:xfrm>
        </p:grpSpPr>
        <p:sp>
          <p:nvSpPr>
            <p:cNvPr id="6" name="Oval 5">
              <a:extLst>
                <a:ext uri="{FF2B5EF4-FFF2-40B4-BE49-F238E27FC236}">
                  <a16:creationId xmlns:a16="http://schemas.microsoft.com/office/drawing/2014/main" id="{1C935823-74DD-4982-A65F-B1CEC16847CD}"/>
                </a:ext>
              </a:extLst>
            </p:cNvPr>
            <p:cNvSpPr/>
            <p:nvPr/>
          </p:nvSpPr>
          <p:spPr>
            <a:xfrm>
              <a:off x="6399510" y="2860083"/>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9B6D5A-9CAA-409F-B2E1-29EDD00D31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77000" y="3048000"/>
              <a:ext cx="1520747" cy="1257300"/>
            </a:xfrm>
            <a:prstGeom prst="rect">
              <a:avLst/>
            </a:prstGeom>
          </p:spPr>
        </p:pic>
      </p:grpSp>
    </p:spTree>
    <p:extLst>
      <p:ext uri="{BB962C8B-B14F-4D97-AF65-F5344CB8AC3E}">
        <p14:creationId xmlns:p14="http://schemas.microsoft.com/office/powerpoint/2010/main" val="1282997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4" y="152400"/>
            <a:ext cx="9070976" cy="990600"/>
          </a:xfrm>
        </p:spPr>
        <p:txBody>
          <a:bodyPr>
            <a:noAutofit/>
          </a:bodyPr>
          <a:lstStyle/>
          <a:p>
            <a:pPr>
              <a:defRPr/>
            </a:pPr>
            <a:r>
              <a:rPr lang="en-US" sz="3600" dirty="0"/>
              <a:t>Scholar Submission Requirements</a:t>
            </a:r>
          </a:p>
        </p:txBody>
      </p:sp>
      <p:sp>
        <p:nvSpPr>
          <p:cNvPr id="18436" name="Content Placeholder 3"/>
          <p:cNvSpPr>
            <a:spLocks noGrp="1"/>
          </p:cNvSpPr>
          <p:nvPr>
            <p:ph sz="quarter" idx="1"/>
          </p:nvPr>
        </p:nvSpPr>
        <p:spPr/>
        <p:txBody>
          <a:bodyPr>
            <a:noAutofit/>
          </a:bodyPr>
          <a:lstStyle/>
          <a:p>
            <a:pPr marL="0" indent="0">
              <a:buClr>
                <a:srgbClr val="1E6083"/>
              </a:buClr>
              <a:buNone/>
            </a:pPr>
            <a:r>
              <a:rPr lang="en-US" altLang="en-US" sz="2800" dirty="0"/>
              <a:t>Once a scholar record is submitted by the grantee, scholars will access the PDPDCS to:</a:t>
            </a:r>
          </a:p>
        </p:txBody>
      </p:sp>
      <p:sp>
        <p:nvSpPr>
          <p:cNvPr id="3" name="Slide Number Placeholder 2"/>
          <p:cNvSpPr>
            <a:spLocks noGrp="1"/>
          </p:cNvSpPr>
          <p:nvPr>
            <p:ph type="sldNum" sz="quarter" idx="12"/>
          </p:nvPr>
        </p:nvSpPr>
        <p:spPr/>
        <p:txBody>
          <a:bodyPr>
            <a:noAutofit/>
          </a:bodyPr>
          <a:lstStyle/>
          <a:p>
            <a:pPr>
              <a:defRPr/>
            </a:pPr>
            <a:fld id="{EA36C5DA-A593-41C6-B073-C07A3224861F}" type="slidenum">
              <a:rPr lang="en-US" smtClean="0"/>
              <a:pPr>
                <a:defRPr/>
              </a:pPr>
              <a:t>39</a:t>
            </a:fld>
            <a:endParaRPr lang="en-US" dirty="0"/>
          </a:p>
        </p:txBody>
      </p:sp>
      <p:sp>
        <p:nvSpPr>
          <p:cNvPr id="11" name="Rectangle: Rounded Corners 10">
            <a:extLst>
              <a:ext uri="{FF2B5EF4-FFF2-40B4-BE49-F238E27FC236}">
                <a16:creationId xmlns:a16="http://schemas.microsoft.com/office/drawing/2014/main" id="{052D807D-EB9E-456A-B2D9-AA00EB4FECF4}"/>
              </a:ext>
            </a:extLst>
          </p:cNvPr>
          <p:cNvSpPr/>
          <p:nvPr/>
        </p:nvSpPr>
        <p:spPr>
          <a:xfrm>
            <a:off x="225424" y="2657819"/>
            <a:ext cx="7165975" cy="3361981"/>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1ED048B6-41B8-488B-9D79-E9C71373DF5D}"/>
              </a:ext>
            </a:extLst>
          </p:cNvPr>
          <p:cNvSpPr txBox="1">
            <a:spLocks/>
          </p:cNvSpPr>
          <p:nvPr/>
        </p:nvSpPr>
        <p:spPr>
          <a:xfrm>
            <a:off x="379412" y="2837589"/>
            <a:ext cx="6707188" cy="1752600"/>
          </a:xfrm>
          <a:prstGeom prst="rect">
            <a:avLst/>
          </a:prstGeom>
        </p:spPr>
        <p:txBody>
          <a:bodyPr vert="horz">
            <a:no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73050" lvl="1" indent="-273050">
              <a:tabLst>
                <a:tab pos="227013" algn="l"/>
              </a:tabLst>
            </a:pPr>
            <a:r>
              <a:rPr lang="en-US" altLang="en-US" dirty="0">
                <a:latin typeface="Montserrat" panose="00000500000000000000" pitchFamily="2" charset="0"/>
              </a:rPr>
              <a:t>Confirm contact information;</a:t>
            </a:r>
          </a:p>
          <a:p>
            <a:pPr marL="273050" lvl="1" indent="-273050">
              <a:tabLst>
                <a:tab pos="227013" algn="l"/>
              </a:tabLst>
            </a:pPr>
            <a:r>
              <a:rPr lang="en-US" altLang="en-US" dirty="0">
                <a:latin typeface="Montserrat" panose="00000500000000000000" pitchFamily="2" charset="0"/>
              </a:rPr>
              <a:t>Review training information; </a:t>
            </a:r>
          </a:p>
          <a:p>
            <a:pPr marL="273050" lvl="1" indent="-273050">
              <a:tabLst>
                <a:tab pos="227013" algn="l"/>
              </a:tabLst>
            </a:pPr>
            <a:r>
              <a:rPr lang="en-US" altLang="en-US" dirty="0">
                <a:latin typeface="Montserrat" panose="00000500000000000000" pitchFamily="2" charset="0"/>
              </a:rPr>
              <a:t>View service obligation status; and </a:t>
            </a:r>
          </a:p>
          <a:p>
            <a:pPr marL="273050" lvl="1" indent="-273050">
              <a:spcBef>
                <a:spcPts val="1200"/>
              </a:spcBef>
              <a:tabLst>
                <a:tab pos="227013" algn="l"/>
              </a:tabLst>
            </a:pPr>
            <a:r>
              <a:rPr lang="en-US" altLang="en-US" dirty="0">
                <a:latin typeface="Montserrat" panose="00000500000000000000" pitchFamily="2" charset="0"/>
              </a:rPr>
              <a:t>Enter eligible employment information to fulfill their service obligation.</a:t>
            </a:r>
            <a:endParaRPr lang="en-US" dirty="0">
              <a:latin typeface="Montserrat" panose="00000500000000000000" pitchFamily="2" charset="0"/>
            </a:endParaRPr>
          </a:p>
        </p:txBody>
      </p:sp>
      <p:pic>
        <p:nvPicPr>
          <p:cNvPr id="14" name="Picture 13">
            <a:extLst>
              <a:ext uri="{FF2B5EF4-FFF2-40B4-BE49-F238E27FC236}">
                <a16:creationId xmlns:a16="http://schemas.microsoft.com/office/drawing/2014/main" id="{7DF41304-EE98-4178-969A-F2372C5331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1" b="-2837"/>
          <a:stretch/>
        </p:blipFill>
        <p:spPr>
          <a:xfrm>
            <a:off x="7478397" y="2392874"/>
            <a:ext cx="1580235" cy="2202312"/>
          </a:xfrm>
          <a:prstGeom prst="rect">
            <a:avLst/>
          </a:prstGeom>
        </p:spPr>
      </p:pic>
    </p:spTree>
    <p:extLst>
      <p:ext uri="{BB962C8B-B14F-4D97-AF65-F5344CB8AC3E}">
        <p14:creationId xmlns:p14="http://schemas.microsoft.com/office/powerpoint/2010/main" val="139056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66569D-DE91-420D-9E72-944CFD2694C5}"/>
              </a:ext>
            </a:extLst>
          </p:cNvPr>
          <p:cNvSpPr>
            <a:spLocks noGrp="1"/>
          </p:cNvSpPr>
          <p:nvPr>
            <p:ph type="body" sz="quarter" idx="10"/>
          </p:nvPr>
        </p:nvSpPr>
        <p:spPr/>
        <p:txBody>
          <a:bodyPr>
            <a:normAutofit/>
          </a:bodyPr>
          <a:lstStyle/>
          <a:p>
            <a:pPr marL="0" indent="0" algn="ctr">
              <a:buNone/>
            </a:pPr>
            <a:r>
              <a:rPr lang="en-US" b="1" dirty="0"/>
              <a:t>GRANTEE REPORTING REQUIREMENTS</a:t>
            </a:r>
          </a:p>
        </p:txBody>
      </p:sp>
    </p:spTree>
    <p:extLst>
      <p:ext uri="{BB962C8B-B14F-4D97-AF65-F5344CB8AC3E}">
        <p14:creationId xmlns:p14="http://schemas.microsoft.com/office/powerpoint/2010/main" val="2411622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6598-7248-4211-B241-40DA283C866F}"/>
              </a:ext>
            </a:extLst>
          </p:cNvPr>
          <p:cNvSpPr>
            <a:spLocks noGrp="1"/>
          </p:cNvSpPr>
          <p:nvPr>
            <p:ph type="title"/>
          </p:nvPr>
        </p:nvSpPr>
        <p:spPr>
          <a:xfrm>
            <a:off x="127590" y="152400"/>
            <a:ext cx="9245009" cy="990600"/>
          </a:xfrm>
        </p:spPr>
        <p:txBody>
          <a:bodyPr/>
          <a:lstStyle/>
          <a:p>
            <a:r>
              <a:rPr lang="en-US" sz="3600" dirty="0"/>
              <a:t>Service Obligation Requirements</a:t>
            </a:r>
          </a:p>
        </p:txBody>
      </p:sp>
      <p:sp>
        <p:nvSpPr>
          <p:cNvPr id="3" name="Content Placeholder 2">
            <a:extLst>
              <a:ext uri="{FF2B5EF4-FFF2-40B4-BE49-F238E27FC236}">
                <a16:creationId xmlns:a16="http://schemas.microsoft.com/office/drawing/2014/main" id="{0CF3EA22-3F0F-48E6-BFF9-630B9993068F}"/>
              </a:ext>
            </a:extLst>
          </p:cNvPr>
          <p:cNvSpPr>
            <a:spLocks noGrp="1"/>
          </p:cNvSpPr>
          <p:nvPr>
            <p:ph sz="quarter" idx="1"/>
          </p:nvPr>
        </p:nvSpPr>
        <p:spPr/>
        <p:txBody>
          <a:bodyPr/>
          <a:lstStyle/>
          <a:p>
            <a:pPr marL="0" indent="0">
              <a:buNone/>
            </a:pPr>
            <a:r>
              <a:rPr lang="en-US" dirty="0"/>
              <a:t>Requirements for employment to be deemed eligible:</a:t>
            </a:r>
          </a:p>
          <a:p>
            <a:pPr lvl="1"/>
            <a:r>
              <a:rPr lang="en-US" dirty="0"/>
              <a:t>Paid position, not funded by an OSEP grant program</a:t>
            </a:r>
          </a:p>
          <a:p>
            <a:pPr lvl="1"/>
            <a:r>
              <a:rPr lang="en-US" dirty="0"/>
              <a:t>Cannot be part of an internship, practicum, or other work-related requirement of the scholar’s completion of the preparation program</a:t>
            </a:r>
          </a:p>
          <a:p>
            <a:pPr lvl="1"/>
            <a:endParaRPr lang="en-US" dirty="0"/>
          </a:p>
        </p:txBody>
      </p:sp>
      <p:sp>
        <p:nvSpPr>
          <p:cNvPr id="4" name="Slide Number Placeholder 3">
            <a:extLst>
              <a:ext uri="{FF2B5EF4-FFF2-40B4-BE49-F238E27FC236}">
                <a16:creationId xmlns:a16="http://schemas.microsoft.com/office/drawing/2014/main" id="{2AF1FB47-072D-4942-9EB2-C0B5B0056315}"/>
              </a:ext>
            </a:extLst>
          </p:cNvPr>
          <p:cNvSpPr>
            <a:spLocks noGrp="1"/>
          </p:cNvSpPr>
          <p:nvPr>
            <p:ph type="sldNum" sz="quarter" idx="12"/>
          </p:nvPr>
        </p:nvSpPr>
        <p:spPr/>
        <p:txBody>
          <a:bodyPr/>
          <a:lstStyle/>
          <a:p>
            <a:fld id="{78FEA6AD-5963-42A3-B799-50DDE2FA9A33}" type="slidenum">
              <a:rPr lang="en-US" smtClean="0"/>
              <a:pPr/>
              <a:t>40</a:t>
            </a:fld>
            <a:endParaRPr lang="en-US" dirty="0"/>
          </a:p>
        </p:txBody>
      </p:sp>
    </p:spTree>
    <p:extLst>
      <p:ext uri="{BB962C8B-B14F-4D97-AF65-F5344CB8AC3E}">
        <p14:creationId xmlns:p14="http://schemas.microsoft.com/office/powerpoint/2010/main" val="29315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00B3-30D1-42C0-8ABE-49E132E032D3}"/>
              </a:ext>
            </a:extLst>
          </p:cNvPr>
          <p:cNvSpPr>
            <a:spLocks noGrp="1"/>
          </p:cNvSpPr>
          <p:nvPr>
            <p:ph type="title"/>
          </p:nvPr>
        </p:nvSpPr>
        <p:spPr>
          <a:xfrm>
            <a:off x="152398" y="152400"/>
            <a:ext cx="8991601" cy="990600"/>
          </a:xfrm>
        </p:spPr>
        <p:txBody>
          <a:bodyPr/>
          <a:lstStyle/>
          <a:p>
            <a:r>
              <a:rPr lang="en-US" sz="3600" dirty="0"/>
              <a:t>Service Obligation Requirements          </a:t>
            </a:r>
            <a:r>
              <a:rPr lang="en-US" sz="3600" i="1" dirty="0"/>
              <a:t>– continued </a:t>
            </a:r>
          </a:p>
        </p:txBody>
      </p:sp>
      <p:sp>
        <p:nvSpPr>
          <p:cNvPr id="3" name="Content Placeholder 2">
            <a:extLst>
              <a:ext uri="{FF2B5EF4-FFF2-40B4-BE49-F238E27FC236}">
                <a16:creationId xmlns:a16="http://schemas.microsoft.com/office/drawing/2014/main" id="{07D7FD7D-7B7B-40F0-9C67-CAA2293CA5C5}"/>
              </a:ext>
            </a:extLst>
          </p:cNvPr>
          <p:cNvSpPr>
            <a:spLocks noGrp="1"/>
          </p:cNvSpPr>
          <p:nvPr>
            <p:ph sz="quarter" idx="1"/>
          </p:nvPr>
        </p:nvSpPr>
        <p:spPr>
          <a:xfrm>
            <a:off x="152399" y="1371600"/>
            <a:ext cx="8757559" cy="5273676"/>
          </a:xfrm>
        </p:spPr>
        <p:txBody>
          <a:bodyPr>
            <a:normAutofit fontScale="85000" lnSpcReduction="20000"/>
          </a:bodyPr>
          <a:lstStyle/>
          <a:p>
            <a:pPr algn="l">
              <a:buFont typeface="+mj-lt"/>
              <a:buAutoNum type="alphaLcPeriod"/>
            </a:pPr>
            <a:r>
              <a:rPr lang="en-US" b="1" i="0" dirty="0">
                <a:solidFill>
                  <a:srgbClr val="000000"/>
                </a:solidFill>
                <a:effectLst/>
              </a:rPr>
              <a:t>Direct Service:</a:t>
            </a:r>
          </a:p>
          <a:p>
            <a:pPr marL="742950" lvl="1" indent="-285750" algn="l">
              <a:buFont typeface="+mj-lt"/>
              <a:buAutoNum type="alphaLcPeriod"/>
            </a:pPr>
            <a:r>
              <a:rPr lang="en-US" i="0" dirty="0">
                <a:solidFill>
                  <a:srgbClr val="000000"/>
                </a:solidFill>
                <a:effectLst/>
              </a:rPr>
              <a:t>At least 51% of the infants, toddlers, and children </a:t>
            </a:r>
            <a:r>
              <a:rPr lang="en-US" b="0" i="0" dirty="0">
                <a:solidFill>
                  <a:srgbClr val="000000"/>
                </a:solidFill>
                <a:effectLst/>
              </a:rPr>
              <a:t>to whom the individual provides services </a:t>
            </a:r>
            <a:r>
              <a:rPr lang="en-US" i="0" dirty="0">
                <a:solidFill>
                  <a:srgbClr val="000000"/>
                </a:solidFill>
                <a:effectLst/>
              </a:rPr>
              <a:t>are receiving special education, related services, or early intervention services</a:t>
            </a:r>
            <a:r>
              <a:rPr lang="en-US" b="0" i="0" dirty="0">
                <a:solidFill>
                  <a:srgbClr val="000000"/>
                </a:solidFill>
                <a:effectLst/>
              </a:rPr>
              <a:t> from the individual; </a:t>
            </a:r>
            <a:r>
              <a:rPr lang="en-US" b="1" i="0" u="sng" dirty="0">
                <a:solidFill>
                  <a:srgbClr val="000000"/>
                </a:solidFill>
                <a:effectLst/>
              </a:rPr>
              <a:t>or</a:t>
            </a:r>
            <a:endParaRPr lang="en-US" b="0" i="0" dirty="0">
              <a:solidFill>
                <a:srgbClr val="000000"/>
              </a:solidFill>
              <a:effectLst/>
            </a:endParaRPr>
          </a:p>
          <a:p>
            <a:pPr marL="742950" lvl="1" indent="-285750" algn="l">
              <a:buFont typeface="+mj-lt"/>
              <a:buAutoNum type="alphaLcPeriod"/>
            </a:pPr>
            <a:r>
              <a:rPr lang="en-US" b="0" i="0" dirty="0">
                <a:solidFill>
                  <a:srgbClr val="000000"/>
                </a:solidFill>
                <a:effectLst/>
              </a:rPr>
              <a:t>The individual spends </a:t>
            </a:r>
            <a:r>
              <a:rPr lang="en-US" i="0" dirty="0">
                <a:solidFill>
                  <a:srgbClr val="000000"/>
                </a:solidFill>
                <a:effectLst/>
              </a:rPr>
              <a:t>at least 51% of their time </a:t>
            </a:r>
            <a:r>
              <a:rPr lang="en-US" b="0" i="0" dirty="0">
                <a:solidFill>
                  <a:srgbClr val="000000"/>
                </a:solidFill>
                <a:effectLst/>
              </a:rPr>
              <a:t>providing special education, related services, or early intervention services to infants, toddlers, and children with disabilities.</a:t>
            </a:r>
          </a:p>
          <a:p>
            <a:pPr marL="422910" indent="-285750">
              <a:buFont typeface="+mj-lt"/>
              <a:buAutoNum type="alphaLcPeriod"/>
            </a:pPr>
            <a:r>
              <a:rPr lang="en-US" b="0" i="0" dirty="0">
                <a:solidFill>
                  <a:srgbClr val="000000"/>
                </a:solidFill>
                <a:effectLst/>
              </a:rPr>
              <a:t> </a:t>
            </a:r>
            <a:r>
              <a:rPr lang="en-US" b="1" i="0" dirty="0">
                <a:solidFill>
                  <a:srgbClr val="000000"/>
                </a:solidFill>
                <a:effectLst/>
              </a:rPr>
              <a:t>Indirect Service:</a:t>
            </a:r>
          </a:p>
          <a:p>
            <a:pPr marL="742950" lvl="1" indent="-285750" algn="l">
              <a:buFont typeface="+mj-lt"/>
              <a:buAutoNum type="alphaLcPeriod"/>
            </a:pPr>
            <a:r>
              <a:rPr lang="en-US" b="0" i="0" dirty="0">
                <a:solidFill>
                  <a:srgbClr val="000000"/>
                </a:solidFill>
                <a:effectLst/>
              </a:rPr>
              <a:t>If the position involves supervision including in the capacity of a principal, teaching at the postsecondary level, research, policy, technical assistance, program development, or administration, the individual spends at least 51% of their time performing work related to the scholarship training.</a:t>
            </a:r>
            <a:endParaRPr lang="en-US" dirty="0"/>
          </a:p>
        </p:txBody>
      </p:sp>
      <p:sp>
        <p:nvSpPr>
          <p:cNvPr id="4" name="Slide Number Placeholder 3">
            <a:extLst>
              <a:ext uri="{FF2B5EF4-FFF2-40B4-BE49-F238E27FC236}">
                <a16:creationId xmlns:a16="http://schemas.microsoft.com/office/drawing/2014/main" id="{78D4C2D9-7E76-454C-8622-5A5A29A3F8D1}"/>
              </a:ext>
            </a:extLst>
          </p:cNvPr>
          <p:cNvSpPr>
            <a:spLocks noGrp="1"/>
          </p:cNvSpPr>
          <p:nvPr>
            <p:ph type="sldNum" sz="quarter" idx="12"/>
          </p:nvPr>
        </p:nvSpPr>
        <p:spPr/>
        <p:txBody>
          <a:bodyPr/>
          <a:lstStyle/>
          <a:p>
            <a:fld id="{78FEA6AD-5963-42A3-B799-50DDE2FA9A33}" type="slidenum">
              <a:rPr lang="en-US" smtClean="0"/>
              <a:pPr/>
              <a:t>41</a:t>
            </a:fld>
            <a:endParaRPr lang="en-US" dirty="0"/>
          </a:p>
        </p:txBody>
      </p:sp>
    </p:spTree>
    <p:extLst>
      <p:ext uri="{BB962C8B-B14F-4D97-AF65-F5344CB8AC3E}">
        <p14:creationId xmlns:p14="http://schemas.microsoft.com/office/powerpoint/2010/main" val="4231063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18F2-D195-474F-9621-13B6A2DD9FAC}"/>
              </a:ext>
            </a:extLst>
          </p:cNvPr>
          <p:cNvSpPr>
            <a:spLocks noGrp="1"/>
          </p:cNvSpPr>
          <p:nvPr>
            <p:ph type="title"/>
          </p:nvPr>
        </p:nvSpPr>
        <p:spPr/>
        <p:txBody>
          <a:bodyPr>
            <a:normAutofit/>
          </a:bodyPr>
          <a:lstStyle/>
          <a:p>
            <a:r>
              <a:rPr lang="en-US" dirty="0"/>
              <a:t>Scholars’ Employment Record</a:t>
            </a:r>
          </a:p>
        </p:txBody>
      </p:sp>
      <p:sp>
        <p:nvSpPr>
          <p:cNvPr id="3" name="Content Placeholder 2">
            <a:extLst>
              <a:ext uri="{FF2B5EF4-FFF2-40B4-BE49-F238E27FC236}">
                <a16:creationId xmlns:a16="http://schemas.microsoft.com/office/drawing/2014/main" id="{CF67718A-A097-47E6-B283-35C744083D72}"/>
              </a:ext>
            </a:extLst>
          </p:cNvPr>
          <p:cNvSpPr>
            <a:spLocks noGrp="1"/>
          </p:cNvSpPr>
          <p:nvPr>
            <p:ph sz="quarter" idx="1"/>
          </p:nvPr>
        </p:nvSpPr>
        <p:spPr/>
        <p:txBody>
          <a:bodyPr>
            <a:normAutofit/>
          </a:bodyPr>
          <a:lstStyle/>
          <a:p>
            <a:r>
              <a:rPr lang="en-US" dirty="0"/>
              <a:t>Information collected includes:</a:t>
            </a:r>
          </a:p>
          <a:p>
            <a:pPr lvl="1">
              <a:buFont typeface="Wingdings" panose="05000000000000000000" pitchFamily="2" charset="2"/>
              <a:buChar char="Ø"/>
            </a:pPr>
            <a:r>
              <a:rPr lang="en-US" sz="2400" dirty="0"/>
              <a:t>Contact information;</a:t>
            </a:r>
          </a:p>
          <a:p>
            <a:pPr lvl="1">
              <a:buFont typeface="Wingdings" panose="05000000000000000000" pitchFamily="2" charset="2"/>
              <a:buChar char="Ø"/>
            </a:pPr>
            <a:r>
              <a:rPr lang="en-US" sz="2400" dirty="0"/>
              <a:t>Type of organization;</a:t>
            </a:r>
          </a:p>
          <a:p>
            <a:pPr lvl="1">
              <a:buFont typeface="Wingdings" panose="05000000000000000000" pitchFamily="2" charset="2"/>
              <a:buChar char="Ø"/>
            </a:pPr>
            <a:r>
              <a:rPr lang="en-US" sz="2400" dirty="0"/>
              <a:t>Dates of employment;</a:t>
            </a:r>
          </a:p>
          <a:p>
            <a:pPr lvl="1">
              <a:buFont typeface="Wingdings" panose="05000000000000000000" pitchFamily="2" charset="2"/>
              <a:buChar char="Ø"/>
            </a:pPr>
            <a:r>
              <a:rPr lang="en-US" sz="2400" dirty="0"/>
              <a:t>Type of employment;</a:t>
            </a:r>
          </a:p>
          <a:p>
            <a:pPr lvl="1">
              <a:buFont typeface="Wingdings" panose="05000000000000000000" pitchFamily="2" charset="2"/>
              <a:buChar char="Ø"/>
            </a:pPr>
            <a:r>
              <a:rPr lang="en-US" sz="2400" dirty="0"/>
              <a:t>Full or part time position;</a:t>
            </a:r>
          </a:p>
          <a:p>
            <a:pPr lvl="1">
              <a:buFont typeface="Wingdings" panose="05000000000000000000" pitchFamily="2" charset="2"/>
              <a:buChar char="Ø"/>
            </a:pPr>
            <a:r>
              <a:rPr lang="en-US" sz="2400" dirty="0"/>
              <a:t>Training area(s);</a:t>
            </a:r>
          </a:p>
          <a:p>
            <a:pPr lvl="1">
              <a:buFont typeface="Wingdings" panose="05000000000000000000" pitchFamily="2" charset="2"/>
              <a:buChar char="Ø"/>
            </a:pPr>
            <a:r>
              <a:rPr lang="en-US" sz="2400" dirty="0"/>
              <a:t>Whether the position meets PDPDCS time requirements; and </a:t>
            </a:r>
          </a:p>
          <a:p>
            <a:pPr lvl="1">
              <a:buFont typeface="Wingdings" panose="05000000000000000000" pitchFamily="2" charset="2"/>
              <a:buChar char="Ø"/>
            </a:pPr>
            <a:r>
              <a:rPr lang="en-US" sz="2400" dirty="0"/>
              <a:t>Certification or licensur</a:t>
            </a:r>
            <a:r>
              <a:rPr lang="en-US" dirty="0"/>
              <a:t>e</a:t>
            </a:r>
          </a:p>
          <a:p>
            <a:pPr lvl="1"/>
            <a:endParaRPr lang="en-US" dirty="0"/>
          </a:p>
        </p:txBody>
      </p:sp>
      <p:sp>
        <p:nvSpPr>
          <p:cNvPr id="4" name="Slide Number Placeholder 3">
            <a:extLst>
              <a:ext uri="{FF2B5EF4-FFF2-40B4-BE49-F238E27FC236}">
                <a16:creationId xmlns:a16="http://schemas.microsoft.com/office/drawing/2014/main" id="{9AE08FE5-DE17-4249-8C87-31EECA551F42}"/>
              </a:ext>
            </a:extLst>
          </p:cNvPr>
          <p:cNvSpPr>
            <a:spLocks noGrp="1"/>
          </p:cNvSpPr>
          <p:nvPr>
            <p:ph type="sldNum" sz="quarter" idx="12"/>
          </p:nvPr>
        </p:nvSpPr>
        <p:spPr/>
        <p:txBody>
          <a:bodyPr/>
          <a:lstStyle/>
          <a:p>
            <a:fld id="{78FEA6AD-5963-42A3-B799-50DDE2FA9A33}" type="slidenum">
              <a:rPr lang="en-US" smtClean="0"/>
              <a:pPr/>
              <a:t>42</a:t>
            </a:fld>
            <a:endParaRPr lang="en-US" dirty="0"/>
          </a:p>
        </p:txBody>
      </p:sp>
      <p:pic>
        <p:nvPicPr>
          <p:cNvPr id="5" name="Picture 4" descr="A picture containing clock, table&#10;&#10;Description automatically generated">
            <a:extLst>
              <a:ext uri="{FF2B5EF4-FFF2-40B4-BE49-F238E27FC236}">
                <a16:creationId xmlns:a16="http://schemas.microsoft.com/office/drawing/2014/main" id="{E6325A76-B094-4AC9-907D-FBC9042A5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133600"/>
            <a:ext cx="2209800" cy="2209800"/>
          </a:xfrm>
          <a:prstGeom prst="rect">
            <a:avLst/>
          </a:prstGeom>
        </p:spPr>
      </p:pic>
    </p:spTree>
    <p:extLst>
      <p:ext uri="{BB962C8B-B14F-4D97-AF65-F5344CB8AC3E}">
        <p14:creationId xmlns:p14="http://schemas.microsoft.com/office/powerpoint/2010/main" val="1203309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EA02704-E189-44A1-84C0-F120D40D62A0}"/>
              </a:ext>
            </a:extLst>
          </p:cNvPr>
          <p:cNvSpPr/>
          <p:nvPr/>
        </p:nvSpPr>
        <p:spPr>
          <a:xfrm>
            <a:off x="457200" y="2933700"/>
            <a:ext cx="7165975" cy="2558807"/>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9448800" cy="990600"/>
          </a:xfrm>
        </p:spPr>
        <p:txBody>
          <a:bodyPr>
            <a:noAutofit/>
          </a:bodyPr>
          <a:lstStyle/>
          <a:p>
            <a:pPr>
              <a:defRPr/>
            </a:pPr>
            <a:r>
              <a:rPr lang="en-US" sz="3600" dirty="0"/>
              <a:t>Employer Submission Requirements</a:t>
            </a:r>
          </a:p>
        </p:txBody>
      </p:sp>
      <p:sp>
        <p:nvSpPr>
          <p:cNvPr id="18436" name="Content Placeholder 3"/>
          <p:cNvSpPr>
            <a:spLocks noGrp="1"/>
          </p:cNvSpPr>
          <p:nvPr>
            <p:ph sz="quarter" idx="1"/>
          </p:nvPr>
        </p:nvSpPr>
        <p:spPr/>
        <p:txBody>
          <a:bodyPr>
            <a:noAutofit/>
          </a:bodyPr>
          <a:lstStyle/>
          <a:p>
            <a:pPr marL="45720" indent="0">
              <a:buNone/>
            </a:pPr>
            <a:r>
              <a:rPr lang="en-US" altLang="en-US" dirty="0"/>
              <a:t>Employers verify employment </a:t>
            </a:r>
            <a:br>
              <a:rPr lang="en-US" altLang="en-US" dirty="0"/>
            </a:br>
            <a:r>
              <a:rPr lang="en-US" altLang="en-US" dirty="0"/>
              <a:t>information within the PDPDCS. </a:t>
            </a:r>
          </a:p>
        </p:txBody>
      </p:sp>
      <p:sp>
        <p:nvSpPr>
          <p:cNvPr id="3" name="Slide Number Placeholder 2"/>
          <p:cNvSpPr>
            <a:spLocks noGrp="1"/>
          </p:cNvSpPr>
          <p:nvPr>
            <p:ph type="sldNum" sz="quarter" idx="12"/>
          </p:nvPr>
        </p:nvSpPr>
        <p:spPr/>
        <p:txBody>
          <a:bodyPr>
            <a:noAutofit/>
          </a:bodyPr>
          <a:lstStyle/>
          <a:p>
            <a:pPr>
              <a:defRPr/>
            </a:pPr>
            <a:fld id="{EA36C5DA-A593-41C6-B073-C07A3224861F}" type="slidenum">
              <a:rPr lang="en-US" smtClean="0"/>
              <a:pPr>
                <a:defRPr/>
              </a:pPr>
              <a:t>43</a:t>
            </a:fld>
            <a:endParaRPr lang="en-US" dirty="0"/>
          </a:p>
        </p:txBody>
      </p:sp>
      <p:sp>
        <p:nvSpPr>
          <p:cNvPr id="8" name="Content Placeholder 3">
            <a:extLst>
              <a:ext uri="{FF2B5EF4-FFF2-40B4-BE49-F238E27FC236}">
                <a16:creationId xmlns:a16="http://schemas.microsoft.com/office/drawing/2014/main" id="{DB17EE2F-A238-4B73-9F87-A54A39D73938}"/>
              </a:ext>
            </a:extLst>
          </p:cNvPr>
          <p:cNvSpPr txBox="1">
            <a:spLocks/>
          </p:cNvSpPr>
          <p:nvPr/>
        </p:nvSpPr>
        <p:spPr>
          <a:xfrm>
            <a:off x="612775" y="3081054"/>
            <a:ext cx="6473825" cy="2176746"/>
          </a:xfrm>
          <a:prstGeom prst="rect">
            <a:avLst/>
          </a:prstGeom>
        </p:spPr>
        <p:txBody>
          <a:bodyPr vert="horz">
            <a:normAutofit fontScale="85000" lnSpcReduction="20000"/>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88925" lvl="1" indent="-273050"/>
            <a:r>
              <a:rPr lang="en-US" dirty="0">
                <a:latin typeface="Montserrat" panose="00000500000000000000" pitchFamily="2" charset="0"/>
              </a:rPr>
              <a:t>Scholars do not receive credit for service obligation until the employer has verified their employment.</a:t>
            </a:r>
          </a:p>
          <a:p>
            <a:pPr marL="288925" lvl="1" indent="-273050"/>
            <a:r>
              <a:rPr lang="en-US" dirty="0">
                <a:latin typeface="Montserrat" panose="00000500000000000000" pitchFamily="2" charset="0"/>
              </a:rPr>
              <a:t>Scholars receive an email when their employment is verified or disputed</a:t>
            </a:r>
          </a:p>
          <a:p>
            <a:pPr marL="288925" lvl="1" indent="-273050"/>
            <a:r>
              <a:rPr lang="en-US" dirty="0">
                <a:latin typeface="Montserrat" panose="00000500000000000000" pitchFamily="2" charset="0"/>
              </a:rPr>
              <a:t>Scholars should reach out to their employer to alert them</a:t>
            </a:r>
            <a:endParaRPr lang="en-US" altLang="en-US" dirty="0"/>
          </a:p>
        </p:txBody>
      </p:sp>
      <p:sp>
        <p:nvSpPr>
          <p:cNvPr id="11" name="Trapezoid 10">
            <a:extLst>
              <a:ext uri="{FF2B5EF4-FFF2-40B4-BE49-F238E27FC236}">
                <a16:creationId xmlns:a16="http://schemas.microsoft.com/office/drawing/2014/main" id="{95D8B196-CE25-4DA4-A615-E05181D17ABF}"/>
              </a:ext>
            </a:extLst>
          </p:cNvPr>
          <p:cNvSpPr/>
          <p:nvPr/>
        </p:nvSpPr>
        <p:spPr>
          <a:xfrm rot="10800000">
            <a:off x="6712017" y="2787408"/>
            <a:ext cx="1603722" cy="870192"/>
          </a:xfrm>
          <a:prstGeom prst="trapezoid">
            <a:avLst>
              <a:gd name="adj" fmla="val 208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C57BEA2-E9C0-4296-802D-17B9E1E1A6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778" r="59929" b="53703"/>
          <a:stretch/>
        </p:blipFill>
        <p:spPr>
          <a:xfrm>
            <a:off x="6686029" y="1357515"/>
            <a:ext cx="2000771" cy="2623444"/>
          </a:xfrm>
          <a:prstGeom prst="rect">
            <a:avLst/>
          </a:prstGeom>
        </p:spPr>
      </p:pic>
    </p:spTree>
    <p:extLst>
      <p:ext uri="{BB962C8B-B14F-4D97-AF65-F5344CB8AC3E}">
        <p14:creationId xmlns:p14="http://schemas.microsoft.com/office/powerpoint/2010/main" val="399261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76B522-81CD-483D-819A-1B34E0F2FA81}"/>
              </a:ext>
            </a:extLst>
          </p:cNvPr>
          <p:cNvSpPr>
            <a:spLocks noGrp="1"/>
          </p:cNvSpPr>
          <p:nvPr>
            <p:ph type="body" sz="quarter" idx="10"/>
          </p:nvPr>
        </p:nvSpPr>
        <p:spPr/>
        <p:txBody>
          <a:bodyPr/>
          <a:lstStyle/>
          <a:p>
            <a:r>
              <a:rPr lang="en-US" dirty="0"/>
              <a:t>AVOIDING SECURITY INCIDENTS</a:t>
            </a:r>
          </a:p>
        </p:txBody>
      </p:sp>
    </p:spTree>
    <p:extLst>
      <p:ext uri="{BB962C8B-B14F-4D97-AF65-F5344CB8AC3E}">
        <p14:creationId xmlns:p14="http://schemas.microsoft.com/office/powerpoint/2010/main" val="3256828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p:txBody>
          <a:bodyPr>
            <a:normAutofit/>
          </a:bodyPr>
          <a:lstStyle/>
          <a:p>
            <a:pPr marL="0" indent="0">
              <a:buNone/>
            </a:pPr>
            <a:r>
              <a:rPr lang="en-US" sz="2800" dirty="0"/>
              <a:t>A security incident occurs if personally identifiable information (PII) is potentially viewable to unrelated parties. </a:t>
            </a:r>
          </a:p>
          <a:p>
            <a:pPr marL="0" indent="0">
              <a:buNone/>
            </a:pPr>
            <a:r>
              <a:rPr lang="en-US" sz="2800" dirty="0"/>
              <a:t>Examples from PDPDCS:</a:t>
            </a:r>
          </a:p>
          <a:p>
            <a:pPr lvl="1"/>
            <a:r>
              <a:rPr lang="en-US" sz="2400" dirty="0"/>
              <a:t>Uploading an unredacted </a:t>
            </a:r>
            <a:r>
              <a:rPr lang="en-US" sz="2400" i="1" dirty="0"/>
              <a:t>Pre-Scholarship Agreement (PSA) </a:t>
            </a:r>
            <a:r>
              <a:rPr lang="en-US" sz="2400" dirty="0"/>
              <a:t>to the wrong scholar record</a:t>
            </a:r>
          </a:p>
          <a:p>
            <a:pPr lvl="1"/>
            <a:r>
              <a:rPr lang="en-US" sz="2400" dirty="0"/>
              <a:t>Sending unencrypted documents</a:t>
            </a:r>
            <a:br>
              <a:rPr lang="en-US" sz="2400" dirty="0"/>
            </a:br>
            <a:r>
              <a:rPr lang="en-US" sz="2400" dirty="0"/>
              <a:t>(Social Security Card, Driver’s </a:t>
            </a:r>
            <a:br>
              <a:rPr lang="en-US" sz="2400" dirty="0"/>
            </a:br>
            <a:r>
              <a:rPr lang="en-US" sz="2400" dirty="0"/>
              <a:t>License, etc.) in an email to the</a:t>
            </a:r>
            <a:br>
              <a:rPr lang="en-US" sz="2400" dirty="0"/>
            </a:br>
            <a:r>
              <a:rPr lang="en-US" sz="2400" dirty="0"/>
              <a:t>PDPDCS Help Desk</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45</a:t>
            </a:fld>
            <a:endParaRPr lang="en-US" dirty="0"/>
          </a:p>
        </p:txBody>
      </p:sp>
      <p:pic>
        <p:nvPicPr>
          <p:cNvPr id="5" name="Picture 4" descr="A picture containing clock&#10;&#10;Description automatically generated">
            <a:extLst>
              <a:ext uri="{FF2B5EF4-FFF2-40B4-BE49-F238E27FC236}">
                <a16:creationId xmlns:a16="http://schemas.microsoft.com/office/drawing/2014/main" id="{D485B66F-1F9C-4FA0-B923-233FE1ECB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420" y="4046220"/>
            <a:ext cx="2049780" cy="2049780"/>
          </a:xfrm>
          <a:prstGeom prst="rect">
            <a:avLst/>
          </a:prstGeom>
        </p:spPr>
      </p:pic>
    </p:spTree>
    <p:extLst>
      <p:ext uri="{BB962C8B-B14F-4D97-AF65-F5344CB8AC3E}">
        <p14:creationId xmlns:p14="http://schemas.microsoft.com/office/powerpoint/2010/main" val="179208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Impacts of Security Incidents on Department Staff</a:t>
            </a:r>
          </a:p>
        </p:txBody>
      </p:sp>
      <p:graphicFrame>
        <p:nvGraphicFramePr>
          <p:cNvPr id="6" name="Content Placeholder 2">
            <a:extLst>
              <a:ext uri="{FF2B5EF4-FFF2-40B4-BE49-F238E27FC236}">
                <a16:creationId xmlns:a16="http://schemas.microsoft.com/office/drawing/2014/main" id="{02CC8618-F551-7DB8-A693-D5209BFF88E5}"/>
              </a:ext>
            </a:extLst>
          </p:cNvPr>
          <p:cNvGraphicFramePr>
            <a:graphicFrameLocks noGrp="1"/>
          </p:cNvGraphicFramePr>
          <p:nvPr>
            <p:ph sz="quarter" idx="1"/>
            <p:extLst>
              <p:ext uri="{D42A27DB-BD31-4B8C-83A1-F6EECF244321}">
                <p14:modId xmlns:p14="http://schemas.microsoft.com/office/powerpoint/2010/main" val="1070703135"/>
              </p:ext>
            </p:extLst>
          </p:nvPr>
        </p:nvGraphicFramePr>
        <p:xfrm>
          <a:off x="304800" y="1600199"/>
          <a:ext cx="8458200"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46</a:t>
            </a:fld>
            <a:endParaRPr lang="en-US" dirty="0"/>
          </a:p>
        </p:txBody>
      </p:sp>
    </p:spTree>
    <p:extLst>
      <p:ext uri="{BB962C8B-B14F-4D97-AF65-F5344CB8AC3E}">
        <p14:creationId xmlns:p14="http://schemas.microsoft.com/office/powerpoint/2010/main" val="4293271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Impacts of Security Incidents on Grantees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152401" y="1371600"/>
            <a:ext cx="8757558" cy="4724400"/>
          </a:xfrm>
        </p:spPr>
        <p:txBody>
          <a:bodyPr>
            <a:noAutofit/>
          </a:bodyPr>
          <a:lstStyle/>
          <a:p>
            <a:pPr>
              <a:spcBef>
                <a:spcPts val="600"/>
              </a:spcBef>
              <a:spcAft>
                <a:spcPts val="600"/>
              </a:spcAft>
            </a:pPr>
            <a:r>
              <a:rPr lang="en-US" sz="2300" dirty="0"/>
              <a:t>Grantees must resubmit scholar documentation, complete security incident report, and participate in investigation interviews as needed</a:t>
            </a:r>
          </a:p>
          <a:p>
            <a:pPr>
              <a:spcBef>
                <a:spcPts val="600"/>
              </a:spcBef>
              <a:spcAft>
                <a:spcPts val="600"/>
              </a:spcAft>
            </a:pPr>
            <a:r>
              <a:rPr lang="en-US" sz="2300" dirty="0"/>
              <a:t>Project Directors and Secondary Users will be required to participate in a security training to understand the proper handling of scholar PII and the consequences of data breaches</a:t>
            </a:r>
          </a:p>
          <a:p>
            <a:pPr>
              <a:spcBef>
                <a:spcPts val="600"/>
              </a:spcBef>
              <a:spcAft>
                <a:spcPts val="600"/>
              </a:spcAft>
            </a:pPr>
            <a:r>
              <a:rPr lang="en-US" sz="2300" dirty="0"/>
              <a:t>The grant will be placed on a security incident list tracked by PDPDCS and OSEP staff. </a:t>
            </a:r>
            <a:r>
              <a:rPr lang="en-US" sz="2300" b="1" u="sng" dirty="0"/>
              <a:t>If further incidents occur, the grant and university could be placed on high-risk status, impacting their ability to receive future federal funding</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47</a:t>
            </a:fld>
            <a:endParaRPr lang="en-US" dirty="0"/>
          </a:p>
        </p:txBody>
      </p:sp>
    </p:spTree>
    <p:extLst>
      <p:ext uri="{BB962C8B-B14F-4D97-AF65-F5344CB8AC3E}">
        <p14:creationId xmlns:p14="http://schemas.microsoft.com/office/powerpoint/2010/main" val="671260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pPr algn="ctr"/>
            <a:r>
              <a:rPr lang="en-US" sz="3600" dirty="0"/>
              <a:t>Avoiding Security Incidents</a:t>
            </a:r>
          </a:p>
        </p:txBody>
      </p:sp>
      <p:graphicFrame>
        <p:nvGraphicFramePr>
          <p:cNvPr id="6" name="Content Placeholder 2">
            <a:extLst>
              <a:ext uri="{FF2B5EF4-FFF2-40B4-BE49-F238E27FC236}">
                <a16:creationId xmlns:a16="http://schemas.microsoft.com/office/drawing/2014/main" id="{F62BC109-4C47-791D-50EE-9F8D7764565D}"/>
              </a:ext>
            </a:extLst>
          </p:cNvPr>
          <p:cNvGraphicFramePr>
            <a:graphicFrameLocks noGrp="1"/>
          </p:cNvGraphicFramePr>
          <p:nvPr>
            <p:ph sz="quarter" idx="1"/>
            <p:extLst>
              <p:ext uri="{D42A27DB-BD31-4B8C-83A1-F6EECF244321}">
                <p14:modId xmlns:p14="http://schemas.microsoft.com/office/powerpoint/2010/main" val="2950689066"/>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48</a:t>
            </a:fld>
            <a:endParaRPr lang="en-US" dirty="0"/>
          </a:p>
        </p:txBody>
      </p:sp>
    </p:spTree>
    <p:extLst>
      <p:ext uri="{BB962C8B-B14F-4D97-AF65-F5344CB8AC3E}">
        <p14:creationId xmlns:p14="http://schemas.microsoft.com/office/powerpoint/2010/main" val="646016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34AFE5-1FF2-4F4B-80AB-A409BCF5A9D0}"/>
              </a:ext>
            </a:extLst>
          </p:cNvPr>
          <p:cNvSpPr>
            <a:spLocks noGrp="1"/>
          </p:cNvSpPr>
          <p:nvPr>
            <p:ph type="body" sz="quarter" idx="10"/>
          </p:nvPr>
        </p:nvSpPr>
        <p:spPr/>
        <p:txBody>
          <a:bodyPr/>
          <a:lstStyle/>
          <a:p>
            <a:r>
              <a:rPr lang="en-US" dirty="0"/>
              <a:t>HELPFUL PDPDCS REMINDERS</a:t>
            </a:r>
          </a:p>
        </p:txBody>
      </p:sp>
    </p:spTree>
    <p:extLst>
      <p:ext uri="{BB962C8B-B14F-4D97-AF65-F5344CB8AC3E}">
        <p14:creationId xmlns:p14="http://schemas.microsoft.com/office/powerpoint/2010/main" val="33353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325K FY 2022 Absolute Priority 1</a:t>
            </a:r>
            <a:endParaRPr lang="en-US" dirty="0"/>
          </a:p>
        </p:txBody>
      </p:sp>
      <p:sp>
        <p:nvSpPr>
          <p:cNvPr id="3" name="Content Placeholder 2"/>
          <p:cNvSpPr>
            <a:spLocks noGrp="1"/>
          </p:cNvSpPr>
          <p:nvPr>
            <p:ph sz="quarter" idx="1"/>
          </p:nvPr>
        </p:nvSpPr>
        <p:spPr>
          <a:xfrm>
            <a:off x="231320" y="1524000"/>
            <a:ext cx="8605159" cy="4495800"/>
          </a:xfrm>
        </p:spPr>
        <p:txBody>
          <a:bodyPr>
            <a:noAutofit/>
          </a:bodyPr>
          <a:lstStyle/>
          <a:p>
            <a:r>
              <a:rPr lang="en-US" sz="2600" b="1" i="1" dirty="0">
                <a:latin typeface="Montserrat" panose="00000500000000000000" pitchFamily="2" charset="0"/>
              </a:rPr>
              <a:t>Absolute Priority 1: </a:t>
            </a:r>
            <a:r>
              <a:rPr lang="en-US" sz="2600" dirty="0"/>
              <a:t>Interdisciplinary Preparation in Special Education, Early Intervention, and Related Services for Personnel Serving Children with Disabilities who have High-Intensity Needs</a:t>
            </a:r>
          </a:p>
          <a:p>
            <a:pPr lvl="1"/>
            <a:r>
              <a:rPr lang="en-US" sz="2300" dirty="0"/>
              <a:t>“</a:t>
            </a:r>
            <a:r>
              <a:rPr lang="en-US" sz="2300" b="1" dirty="0">
                <a:highlight>
                  <a:srgbClr val="D4DCEC"/>
                </a:highlight>
              </a:rPr>
              <a:t>Interdisciplinary</a:t>
            </a:r>
            <a:r>
              <a:rPr lang="en-US" sz="2300" dirty="0"/>
              <a:t>” refers to scholars participating from two or more graduate degree programs in special education or early intervention and one or more related services </a:t>
            </a:r>
            <a:r>
              <a:rPr lang="en-US" sz="2300" b="1" u="sng" dirty="0"/>
              <a:t>through shared coursework, group assignments, and extensive and coordinated field or clinical experiences.</a:t>
            </a:r>
            <a:r>
              <a:rPr lang="en-US" sz="2300" dirty="0"/>
              <a:t> </a:t>
            </a:r>
          </a:p>
        </p:txBody>
      </p:sp>
      <p:sp>
        <p:nvSpPr>
          <p:cNvPr id="4" name="Slide Number Placeholder 3"/>
          <p:cNvSpPr>
            <a:spLocks noGrp="1"/>
          </p:cNvSpPr>
          <p:nvPr>
            <p:ph type="sldNum" sz="quarter" idx="12"/>
          </p:nvPr>
        </p:nvSpPr>
        <p:spPr/>
        <p:txBody>
          <a:bodyPr/>
          <a:lstStyle/>
          <a:p>
            <a:fld id="{78FEA6AD-5963-42A3-B799-50DDE2FA9A33}" type="slidenum">
              <a:rPr lang="en-US" smtClean="0"/>
              <a:pPr/>
              <a:t>5</a:t>
            </a:fld>
            <a:endParaRPr lang="en-US" dirty="0"/>
          </a:p>
        </p:txBody>
      </p:sp>
    </p:spTree>
    <p:extLst>
      <p:ext uri="{BB962C8B-B14F-4D97-AF65-F5344CB8AC3E}">
        <p14:creationId xmlns:p14="http://schemas.microsoft.com/office/powerpoint/2010/main" val="792329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noAutofit/>
          </a:bodyPr>
          <a:lstStyle/>
          <a:p>
            <a:r>
              <a:rPr lang="en-US" sz="3600" dirty="0"/>
              <a:t>PDPDCS Communication:</a:t>
            </a:r>
            <a:br>
              <a:rPr lang="en-US" sz="3600" dirty="0"/>
            </a:br>
            <a:r>
              <a:rPr lang="en-US" sz="3600" dirty="0"/>
              <a:t>Always Read System Emails</a:t>
            </a:r>
          </a:p>
        </p:txBody>
      </p:sp>
      <p:sp>
        <p:nvSpPr>
          <p:cNvPr id="7171" name="Rectangle 3"/>
          <p:cNvSpPr>
            <a:spLocks noGrp="1" noChangeArrowheads="1"/>
          </p:cNvSpPr>
          <p:nvPr>
            <p:ph sz="quarter" idx="1"/>
          </p:nvPr>
        </p:nvSpPr>
        <p:spPr/>
        <p:txBody>
          <a:bodyPr>
            <a:normAutofit/>
          </a:bodyPr>
          <a:lstStyle/>
          <a:p>
            <a:r>
              <a:rPr lang="en-US" dirty="0"/>
              <a:t>Notifications regarding system</a:t>
            </a:r>
            <a:br>
              <a:rPr lang="en-US" dirty="0"/>
            </a:br>
            <a:r>
              <a:rPr lang="en-US" dirty="0"/>
              <a:t>or policy changes as well as </a:t>
            </a:r>
            <a:br>
              <a:rPr lang="en-US" dirty="0"/>
            </a:br>
            <a:r>
              <a:rPr lang="en-US" dirty="0"/>
              <a:t>data submission reminders </a:t>
            </a:r>
            <a:br>
              <a:rPr lang="en-US" dirty="0"/>
            </a:br>
            <a:r>
              <a:rPr lang="en-US" dirty="0"/>
              <a:t>are sent via email.</a:t>
            </a:r>
          </a:p>
          <a:p>
            <a:endParaRPr lang="en-US" dirty="0"/>
          </a:p>
        </p:txBody>
      </p:sp>
      <p:sp>
        <p:nvSpPr>
          <p:cNvPr id="4" name="Slide Number Placeholder 2"/>
          <p:cNvSpPr>
            <a:spLocks noGrp="1"/>
          </p:cNvSpPr>
          <p:nvPr>
            <p:ph type="sldNum" sz="quarter" idx="12"/>
          </p:nvPr>
        </p:nvSpPr>
        <p:spPr/>
        <p:txBody>
          <a:bodyPr>
            <a:noAutofit/>
          </a:bodyPr>
          <a:lstStyle/>
          <a:p>
            <a:fld id="{78FEA6AD-5963-42A3-B799-50DDE2FA9A33}" type="slidenum">
              <a:rPr lang="en-US" smtClean="0"/>
              <a:pPr/>
              <a:t>50</a:t>
            </a:fld>
            <a:endParaRPr lang="en-US" dirty="0"/>
          </a:p>
        </p:txBody>
      </p:sp>
      <p:pic>
        <p:nvPicPr>
          <p:cNvPr id="3" name="Picture 2">
            <a:extLst>
              <a:ext uri="{FF2B5EF4-FFF2-40B4-BE49-F238E27FC236}">
                <a16:creationId xmlns:a16="http://schemas.microsoft.com/office/drawing/2014/main" id="{EE89963B-38D1-4C5D-B7AD-EB6E9ABD6A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96341" y="1223659"/>
            <a:ext cx="1800512" cy="2473340"/>
          </a:xfrm>
          <a:prstGeom prst="rect">
            <a:avLst/>
          </a:prstGeom>
        </p:spPr>
      </p:pic>
      <p:sp>
        <p:nvSpPr>
          <p:cNvPr id="9" name="Rectangle: Rounded Corners 8">
            <a:extLst>
              <a:ext uri="{FF2B5EF4-FFF2-40B4-BE49-F238E27FC236}">
                <a16:creationId xmlns:a16="http://schemas.microsoft.com/office/drawing/2014/main" id="{E1C0B1D3-458B-4BCE-A7C3-A73A2F8E3148}"/>
              </a:ext>
            </a:extLst>
          </p:cNvPr>
          <p:cNvSpPr/>
          <p:nvPr/>
        </p:nvSpPr>
        <p:spPr>
          <a:xfrm>
            <a:off x="685801" y="3776359"/>
            <a:ext cx="7619999" cy="2057400"/>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7C92FAF7-B939-42A3-9929-6824A004B409}"/>
              </a:ext>
            </a:extLst>
          </p:cNvPr>
          <p:cNvSpPr txBox="1">
            <a:spLocks noChangeArrowheads="1"/>
          </p:cNvSpPr>
          <p:nvPr/>
        </p:nvSpPr>
        <p:spPr>
          <a:xfrm>
            <a:off x="838200" y="3887499"/>
            <a:ext cx="7391400" cy="1946260"/>
          </a:xfrm>
          <a:prstGeom prst="rect">
            <a:avLst/>
          </a:prstGeom>
        </p:spPr>
        <p:txBody>
          <a:bodyPr vert="horz">
            <a:norm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4488" lvl="1" indent="-344488">
              <a:buFont typeface="Wingdings" panose="05000000000000000000" pitchFamily="2" charset="2"/>
              <a:buChar char="q"/>
            </a:pPr>
            <a:r>
              <a:rPr lang="en-US" sz="2400" dirty="0">
                <a:latin typeface="Montserrat" panose="00000500000000000000" pitchFamily="2" charset="0"/>
              </a:rPr>
              <a:t>Please add </a:t>
            </a:r>
            <a:r>
              <a:rPr lang="en-US" sz="2400" dirty="0">
                <a:latin typeface="Montserrat" panose="00000500000000000000" pitchFamily="2" charset="0"/>
                <a:hlinkClick r:id="rId4"/>
              </a:rPr>
              <a:t>serviceobligation@ed.gov</a:t>
            </a:r>
            <a:r>
              <a:rPr lang="en-US" sz="2400" dirty="0">
                <a:latin typeface="Montserrat" panose="00000500000000000000" pitchFamily="2" charset="0"/>
              </a:rPr>
              <a:t> to your contact list.</a:t>
            </a:r>
          </a:p>
          <a:p>
            <a:pPr marL="344488" lvl="1" indent="-344488">
              <a:buFont typeface="Wingdings" panose="05000000000000000000" pitchFamily="2" charset="2"/>
              <a:buChar char="q"/>
            </a:pPr>
            <a:r>
              <a:rPr lang="en-US" sz="2400" dirty="0">
                <a:latin typeface="Montserrat" panose="00000500000000000000" pitchFamily="2" charset="0"/>
              </a:rPr>
              <a:t>Check your email settings to be sure emails from this account are not marked as spam.</a:t>
            </a:r>
            <a:endParaRPr lang="en-US" sz="2400" b="1"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1434260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noAutofit/>
          </a:bodyPr>
          <a:lstStyle/>
          <a:p>
            <a:r>
              <a:rPr lang="en-US" sz="3600" dirty="0"/>
              <a:t>PDPDCS Data Quality:</a:t>
            </a:r>
            <a:br>
              <a:rPr lang="en-US" sz="3600" dirty="0"/>
            </a:br>
            <a:r>
              <a:rPr lang="en-US" sz="3600" dirty="0"/>
              <a:t>Scholar Contact Information</a:t>
            </a:r>
          </a:p>
        </p:txBody>
      </p:sp>
      <p:graphicFrame>
        <p:nvGraphicFramePr>
          <p:cNvPr id="8197" name="Rectangle 3">
            <a:extLst>
              <a:ext uri="{FF2B5EF4-FFF2-40B4-BE49-F238E27FC236}">
                <a16:creationId xmlns:a16="http://schemas.microsoft.com/office/drawing/2014/main" id="{B124105D-ACDA-E6F0-13C0-1AB86704B22F}"/>
              </a:ext>
            </a:extLst>
          </p:cNvPr>
          <p:cNvGraphicFramePr>
            <a:graphicFrameLocks noGrp="1"/>
          </p:cNvGraphicFramePr>
          <p:nvPr>
            <p:ph sz="quarter" idx="1"/>
            <p:extLst>
              <p:ext uri="{D42A27DB-BD31-4B8C-83A1-F6EECF244321}">
                <p14:modId xmlns:p14="http://schemas.microsoft.com/office/powerpoint/2010/main" val="3575837405"/>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p:cNvSpPr>
            <a:spLocks noGrp="1"/>
          </p:cNvSpPr>
          <p:nvPr>
            <p:ph type="sldNum" sz="quarter" idx="12"/>
          </p:nvPr>
        </p:nvSpPr>
        <p:spPr/>
        <p:txBody>
          <a:bodyPr>
            <a:noAutofit/>
          </a:bodyPr>
          <a:lstStyle/>
          <a:p>
            <a:fld id="{78FEA6AD-5963-42A3-B799-50DDE2FA9A33}" type="slidenum">
              <a:rPr lang="en-US" smtClean="0"/>
              <a:pPr/>
              <a:t>51</a:t>
            </a:fld>
            <a:endParaRPr lang="en-US" dirty="0"/>
          </a:p>
        </p:txBody>
      </p:sp>
    </p:spTree>
    <p:extLst>
      <p:ext uri="{BB962C8B-B14F-4D97-AF65-F5344CB8AC3E}">
        <p14:creationId xmlns:p14="http://schemas.microsoft.com/office/powerpoint/2010/main" val="1400824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r>
              <a:rPr lang="en-US" sz="3600" dirty="0"/>
              <a:t>PDPDCS Reporting: </a:t>
            </a:r>
            <a:br>
              <a:rPr lang="en-US" sz="3600" dirty="0"/>
            </a:br>
            <a:r>
              <a:rPr lang="en-US" altLang="en-US" sz="3600" dirty="0"/>
              <a:t>Timely Submission</a:t>
            </a:r>
          </a:p>
        </p:txBody>
      </p:sp>
      <p:sp>
        <p:nvSpPr>
          <p:cNvPr id="3" name="Content Placeholder 2"/>
          <p:cNvSpPr>
            <a:spLocks noGrp="1"/>
          </p:cNvSpPr>
          <p:nvPr>
            <p:ph sz="quarter" idx="1"/>
          </p:nvPr>
        </p:nvSpPr>
        <p:spPr/>
        <p:txBody>
          <a:bodyPr>
            <a:normAutofit fontScale="92500" lnSpcReduction="10000"/>
          </a:bodyPr>
          <a:lstStyle/>
          <a:p>
            <a:pPr>
              <a:lnSpc>
                <a:spcPct val="90000"/>
              </a:lnSpc>
              <a:defRPr/>
            </a:pPr>
            <a:r>
              <a:rPr lang="en-US" altLang="en-US" sz="3000" dirty="0"/>
              <a:t>Submit all data on time (APR, PDPDCS, and FPR). </a:t>
            </a:r>
          </a:p>
          <a:p>
            <a:pPr lvl="1">
              <a:lnSpc>
                <a:spcPct val="90000"/>
              </a:lnSpc>
              <a:buFont typeface="Courier New" panose="02070309020205020404" pitchFamily="49" charset="0"/>
              <a:buChar char="o"/>
              <a:defRPr/>
            </a:pPr>
            <a:r>
              <a:rPr lang="en-US" dirty="0"/>
              <a:t>According to 34 CFR 75.253(a)(3), the timely submission of this report is one of the factors that the Secretary will consider in determining whether to continue your project's funding for next fiscal year.</a:t>
            </a:r>
            <a:r>
              <a:rPr lang="en-US" b="1" dirty="0"/>
              <a:t> </a:t>
            </a:r>
            <a:endParaRPr lang="en-US" dirty="0"/>
          </a:p>
          <a:p>
            <a:pPr lvl="1">
              <a:lnSpc>
                <a:spcPct val="90000"/>
              </a:lnSpc>
              <a:spcBef>
                <a:spcPts val="1200"/>
              </a:spcBef>
              <a:buFont typeface="Courier New" panose="02070309020205020404" pitchFamily="49" charset="0"/>
              <a:buChar char="o"/>
              <a:defRPr/>
            </a:pPr>
            <a:r>
              <a:rPr lang="en-US" dirty="0"/>
              <a:t>According to section 75.217(d)(3)(ii), the Secretary can consider the failure to submit scholar data in a timely fashion in determining your project’s ability to obtain future grants from the Office of Special Education Programs or under any other Department program.</a:t>
            </a:r>
          </a:p>
          <a:p>
            <a:pPr marL="320040" indent="-320040" eaLnBrk="1" fontAlgn="auto" hangingPunct="1">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BDF03BEB-A357-425F-87D4-54835FDD2BAA}" type="slidenum">
              <a:rPr lang="en-US" altLang="en-US">
                <a:solidFill>
                  <a:srgbClr val="FFFFFF"/>
                </a:solidFill>
                <a:latin typeface="Montserrat" panose="00000500000000000000" pitchFamily="2" charset="0"/>
              </a:rPr>
              <a:pPr eaLnBrk="1" hangingPunct="1">
                <a:lnSpc>
                  <a:spcPct val="80000"/>
                </a:lnSpc>
              </a:pPr>
              <a:t>52</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918504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1D265014-AC25-40C7-B91A-76FA0156A53A}"/>
              </a:ext>
            </a:extLst>
          </p:cNvPr>
          <p:cNvSpPr>
            <a:spLocks noGrp="1" noChangeArrowheads="1"/>
          </p:cNvSpPr>
          <p:nvPr>
            <p:ph type="title"/>
          </p:nvPr>
        </p:nvSpPr>
        <p:spPr/>
        <p:txBody>
          <a:bodyPr>
            <a:noAutofit/>
          </a:bodyPr>
          <a:lstStyle/>
          <a:p>
            <a:r>
              <a:rPr lang="en-US" sz="3600" dirty="0"/>
              <a:t>Managing PDPDCS Grants </a:t>
            </a:r>
            <a:br>
              <a:rPr lang="en-US" sz="3600" dirty="0"/>
            </a:br>
            <a:r>
              <a:rPr lang="en-US" sz="3600" dirty="0"/>
              <a:t>and Timelines</a:t>
            </a:r>
          </a:p>
        </p:txBody>
      </p:sp>
      <p:graphicFrame>
        <p:nvGraphicFramePr>
          <p:cNvPr id="29701" name="Content Placeholder 2">
            <a:extLst>
              <a:ext uri="{FF2B5EF4-FFF2-40B4-BE49-F238E27FC236}">
                <a16:creationId xmlns:a16="http://schemas.microsoft.com/office/drawing/2014/main" id="{A7FF6F2F-AC6E-A8CD-461C-9697CA64EE7F}"/>
              </a:ext>
            </a:extLst>
          </p:cNvPr>
          <p:cNvGraphicFramePr>
            <a:graphicFrameLocks noGrp="1"/>
          </p:cNvGraphicFramePr>
          <p:nvPr>
            <p:ph sz="quarter" idx="1"/>
            <p:extLst>
              <p:ext uri="{D42A27DB-BD31-4B8C-83A1-F6EECF244321}">
                <p14:modId xmlns:p14="http://schemas.microsoft.com/office/powerpoint/2010/main" val="396903951"/>
              </p:ext>
            </p:extLst>
          </p:nvPr>
        </p:nvGraphicFramePr>
        <p:xfrm>
          <a:off x="0" y="1432560"/>
          <a:ext cx="9144000" cy="48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25F5F18-07BA-4CA8-978A-AB99A33C197D}" type="slidenum">
              <a:rPr lang="en-US" altLang="en-US">
                <a:solidFill>
                  <a:srgbClr val="FFFFFF"/>
                </a:solidFill>
                <a:latin typeface="Montserrat" panose="00000500000000000000" pitchFamily="2" charset="0"/>
              </a:rPr>
              <a:pPr eaLnBrk="1" hangingPunct="1">
                <a:lnSpc>
                  <a:spcPct val="80000"/>
                </a:lnSpc>
              </a:pPr>
              <a:t>53</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1128363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r>
              <a:rPr lang="en-US" sz="3600" dirty="0"/>
              <a:t>Exit All Scholars BEFORE Your Grant Ends</a:t>
            </a:r>
            <a:endParaRPr lang="en-US" altLang="en-US" sz="3600" dirty="0"/>
          </a:p>
        </p:txBody>
      </p:sp>
      <p:sp>
        <p:nvSpPr>
          <p:cNvPr id="29699" name="Content Placeholder 2"/>
          <p:cNvSpPr>
            <a:spLocks noGrp="1"/>
          </p:cNvSpPr>
          <p:nvPr>
            <p:ph sz="quarter" idx="1"/>
          </p:nvPr>
        </p:nvSpPr>
        <p:spPr>
          <a:xfrm>
            <a:off x="304800" y="1345223"/>
            <a:ext cx="8605159" cy="4876800"/>
          </a:xfrm>
        </p:spPr>
        <p:txBody>
          <a:bodyPr>
            <a:normAutofit fontScale="25000" lnSpcReduction="20000"/>
          </a:bodyPr>
          <a:lstStyle/>
          <a:p>
            <a:pPr>
              <a:lnSpc>
                <a:spcPct val="120000"/>
              </a:lnSpc>
              <a:spcBef>
                <a:spcPts val="600"/>
              </a:spcBef>
            </a:pPr>
            <a:r>
              <a:rPr lang="en-US" altLang="en-US" sz="10400" dirty="0"/>
              <a:t>Any scholar who has not graduated/completed or previously exited when a grant closes will be assigned the status of “exited without completion.”</a:t>
            </a:r>
          </a:p>
          <a:p>
            <a:pPr lvl="1">
              <a:lnSpc>
                <a:spcPct val="120000"/>
              </a:lnSpc>
              <a:spcBef>
                <a:spcPts val="600"/>
              </a:spcBef>
              <a:spcAft>
                <a:spcPts val="600"/>
              </a:spcAft>
              <a:buFont typeface="Courier New" panose="02070309020205020404" pitchFamily="49" charset="0"/>
              <a:buChar char="o"/>
            </a:pPr>
            <a:r>
              <a:rPr lang="en-US" altLang="en-US" sz="8000" b="1" dirty="0"/>
              <a:t>Project Directors are responsible for obtaining </a:t>
            </a:r>
            <a:r>
              <a:rPr lang="en-US" altLang="en-US" sz="8000" b="1" i="1" dirty="0"/>
              <a:t>Exit Certifications</a:t>
            </a:r>
            <a:r>
              <a:rPr lang="en-US" altLang="en-US" sz="8000" b="1" dirty="0"/>
              <a:t> from these scholars too</a:t>
            </a:r>
            <a:r>
              <a:rPr lang="en-US" altLang="en-US" sz="8000" dirty="0"/>
              <a:t>. Service obligation requirements still apply. </a:t>
            </a:r>
            <a:endParaRPr lang="en-US" altLang="en-US" sz="9200" dirty="0"/>
          </a:p>
          <a:p>
            <a:pPr>
              <a:lnSpc>
                <a:spcPct val="120000"/>
              </a:lnSpc>
              <a:spcBef>
                <a:spcPts val="600"/>
              </a:spcBef>
            </a:pPr>
            <a:r>
              <a:rPr lang="en-US" altLang="en-US" sz="10400" dirty="0"/>
              <a:t>Grantees will report the reason or final program completion status for each scholar. For example:</a:t>
            </a:r>
          </a:p>
          <a:p>
            <a:pPr lvl="1">
              <a:lnSpc>
                <a:spcPct val="120000"/>
              </a:lnSpc>
              <a:spcBef>
                <a:spcPts val="600"/>
              </a:spcBef>
              <a:buFont typeface="Courier New" panose="02070309020205020404" pitchFamily="49" charset="0"/>
              <a:buChar char="o"/>
            </a:pPr>
            <a:r>
              <a:rPr lang="en-US" altLang="en-US" sz="8000" dirty="0"/>
              <a:t>Poor academic performance</a:t>
            </a:r>
          </a:p>
          <a:p>
            <a:pPr lvl="1">
              <a:lnSpc>
                <a:spcPct val="120000"/>
              </a:lnSpc>
              <a:spcBef>
                <a:spcPts val="600"/>
              </a:spcBef>
              <a:buFont typeface="Courier New" panose="02070309020205020404" pitchFamily="49" charset="0"/>
              <a:buChar char="o"/>
            </a:pPr>
            <a:r>
              <a:rPr lang="en-US" altLang="en-US" sz="8000" dirty="0"/>
              <a:t>Grant ending prior to preparation program completion</a:t>
            </a:r>
          </a:p>
          <a:p>
            <a:pPr eaLnBrk="1" hangingPunct="1"/>
            <a:endParaRPr lang="en-US" altLang="en-US" sz="3200" dirty="0"/>
          </a:p>
          <a:p>
            <a:pPr eaLnBrk="1" hangingPunct="1"/>
            <a:endParaRPr lang="en-US" altLang="en-US" sz="32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25F5F18-07BA-4CA8-978A-AB99A33C197D}" type="slidenum">
              <a:rPr lang="en-US" altLang="en-US">
                <a:solidFill>
                  <a:srgbClr val="FFFFFF"/>
                </a:solidFill>
                <a:latin typeface="Montserrat" panose="00000500000000000000" pitchFamily="2" charset="0"/>
              </a:rPr>
              <a:pPr eaLnBrk="1" hangingPunct="1">
                <a:lnSpc>
                  <a:spcPct val="80000"/>
                </a:lnSpc>
              </a:pPr>
              <a:t>54</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6479108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B9480C0E-9459-45BF-89A7-32C7BCF5A8CA}"/>
              </a:ext>
            </a:extLst>
          </p:cNvPr>
          <p:cNvSpPr>
            <a:spLocks noGrp="1" noChangeArrowheads="1"/>
          </p:cNvSpPr>
          <p:nvPr>
            <p:ph type="title"/>
          </p:nvPr>
        </p:nvSpPr>
        <p:spPr/>
        <p:txBody>
          <a:bodyPr>
            <a:noAutofit/>
          </a:bodyPr>
          <a:lstStyle/>
          <a:p>
            <a:r>
              <a:rPr lang="en-US" sz="3600" dirty="0"/>
              <a:t>Scholar Reporting Requirements</a:t>
            </a:r>
          </a:p>
        </p:txBody>
      </p:sp>
      <p:graphicFrame>
        <p:nvGraphicFramePr>
          <p:cNvPr id="26629" name="Content Placeholder 2">
            <a:extLst>
              <a:ext uri="{FF2B5EF4-FFF2-40B4-BE49-F238E27FC236}">
                <a16:creationId xmlns:a16="http://schemas.microsoft.com/office/drawing/2014/main" id="{108BC908-47CD-1A5C-7EF2-042FEC3986D1}"/>
              </a:ext>
            </a:extLst>
          </p:cNvPr>
          <p:cNvGraphicFramePr>
            <a:graphicFrameLocks noGrp="1"/>
          </p:cNvGraphicFramePr>
          <p:nvPr>
            <p:ph sz="quarter" idx="1"/>
            <p:extLst>
              <p:ext uri="{D42A27DB-BD31-4B8C-83A1-F6EECF244321}">
                <p14:modId xmlns:p14="http://schemas.microsoft.com/office/powerpoint/2010/main" val="767476433"/>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840A81C-FCF1-4401-AD09-658A3987313A}" type="slidenum">
              <a:rPr lang="en-US" altLang="en-US">
                <a:solidFill>
                  <a:srgbClr val="FFFFFF"/>
                </a:solidFill>
                <a:latin typeface="Montserrat" panose="00000500000000000000" pitchFamily="2" charset="0"/>
              </a:rPr>
              <a:pPr eaLnBrk="1" hangingPunct="1">
                <a:lnSpc>
                  <a:spcPct val="80000"/>
                </a:lnSpc>
              </a:pPr>
              <a:t>55</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806981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38222-9108-4A72-AF0F-EA77E48BFCCC}"/>
              </a:ext>
            </a:extLst>
          </p:cNvPr>
          <p:cNvSpPr>
            <a:spLocks noGrp="1"/>
          </p:cNvSpPr>
          <p:nvPr>
            <p:ph type="title"/>
          </p:nvPr>
        </p:nvSpPr>
        <p:spPr/>
        <p:txBody>
          <a:bodyPr>
            <a:noAutofit/>
          </a:bodyPr>
          <a:lstStyle/>
          <a:p>
            <a:r>
              <a:rPr lang="en-US" dirty="0"/>
              <a:t>PDPDCS Reporting: </a:t>
            </a:r>
            <a:br>
              <a:rPr lang="en-US" dirty="0"/>
            </a:br>
            <a:r>
              <a:rPr lang="en-US" dirty="0"/>
              <a:t>Monitoring Scholars</a:t>
            </a:r>
          </a:p>
        </p:txBody>
      </p:sp>
      <p:sp>
        <p:nvSpPr>
          <p:cNvPr id="4" name="Slide Number Placeholder 3">
            <a:extLst>
              <a:ext uri="{FF2B5EF4-FFF2-40B4-BE49-F238E27FC236}">
                <a16:creationId xmlns:a16="http://schemas.microsoft.com/office/drawing/2014/main" id="{0F8199DC-BB71-4846-B87E-FA4C3849CD8F}"/>
              </a:ext>
            </a:extLst>
          </p:cNvPr>
          <p:cNvSpPr>
            <a:spLocks noGrp="1"/>
          </p:cNvSpPr>
          <p:nvPr>
            <p:ph type="sldNum" sz="quarter" idx="12"/>
          </p:nvPr>
        </p:nvSpPr>
        <p:spPr/>
        <p:txBody>
          <a:bodyPr/>
          <a:lstStyle/>
          <a:p>
            <a:fld id="{78FEA6AD-5963-42A3-B799-50DDE2FA9A33}" type="slidenum">
              <a:rPr lang="en-US" smtClean="0"/>
              <a:pPr/>
              <a:t>56</a:t>
            </a:fld>
            <a:endParaRPr lang="en-US" dirty="0"/>
          </a:p>
        </p:txBody>
      </p:sp>
      <p:pic>
        <p:nvPicPr>
          <p:cNvPr id="11" name="Content Placeholder 10">
            <a:extLst>
              <a:ext uri="{FF2B5EF4-FFF2-40B4-BE49-F238E27FC236}">
                <a16:creationId xmlns:a16="http://schemas.microsoft.com/office/drawing/2014/main" id="{847897EF-E213-43C3-98E1-86F8D5662D64}"/>
              </a:ext>
            </a:extLst>
          </p:cNvPr>
          <p:cNvPicPr>
            <a:picLocks noGrp="1" noChangeAspect="1"/>
          </p:cNvPicPr>
          <p:nvPr>
            <p:ph sz="quarter" idx="1"/>
          </p:nvPr>
        </p:nvPicPr>
        <p:blipFill>
          <a:blip r:embed="rId3"/>
          <a:stretch>
            <a:fillRect/>
          </a:stretch>
        </p:blipFill>
        <p:spPr>
          <a:xfrm>
            <a:off x="990600" y="1447800"/>
            <a:ext cx="6934200" cy="4574586"/>
          </a:xfrm>
        </p:spPr>
      </p:pic>
      <p:sp>
        <p:nvSpPr>
          <p:cNvPr id="6" name="Oval 5">
            <a:extLst>
              <a:ext uri="{FF2B5EF4-FFF2-40B4-BE49-F238E27FC236}">
                <a16:creationId xmlns:a16="http://schemas.microsoft.com/office/drawing/2014/main" id="{0B401EFC-3A51-4275-A0D7-2D9F188120B4}"/>
              </a:ext>
            </a:extLst>
          </p:cNvPr>
          <p:cNvSpPr/>
          <p:nvPr/>
        </p:nvSpPr>
        <p:spPr>
          <a:xfrm>
            <a:off x="2971800" y="5257800"/>
            <a:ext cx="1066800" cy="891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265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40814-C69C-4D39-BF24-7C778C9738A0}"/>
              </a:ext>
            </a:extLst>
          </p:cNvPr>
          <p:cNvSpPr>
            <a:spLocks noGrp="1"/>
          </p:cNvSpPr>
          <p:nvPr>
            <p:ph type="body" sz="quarter" idx="10"/>
          </p:nvPr>
        </p:nvSpPr>
        <p:spPr>
          <a:xfrm>
            <a:off x="838200" y="2743200"/>
            <a:ext cx="7391400" cy="1371600"/>
          </a:xfrm>
        </p:spPr>
        <p:txBody>
          <a:bodyPr/>
          <a:lstStyle/>
          <a:p>
            <a:r>
              <a:rPr lang="en-US" dirty="0"/>
              <a:t>RESOURCES AND SUPPORT</a:t>
            </a:r>
          </a:p>
        </p:txBody>
      </p:sp>
    </p:spTree>
    <p:extLst>
      <p:ext uri="{BB962C8B-B14F-4D97-AF65-F5344CB8AC3E}">
        <p14:creationId xmlns:p14="http://schemas.microsoft.com/office/powerpoint/2010/main" val="2036096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E46C25-9B85-4B0F-83D4-DCCC696179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11823" y="3344558"/>
            <a:ext cx="3575959" cy="2446642"/>
          </a:xfrm>
          <a:prstGeom prst="rect">
            <a:avLst/>
          </a:prstGeom>
        </p:spPr>
      </p:pic>
      <p:sp>
        <p:nvSpPr>
          <p:cNvPr id="2" name="Title 1"/>
          <p:cNvSpPr>
            <a:spLocks noGrp="1"/>
          </p:cNvSpPr>
          <p:nvPr>
            <p:ph type="title"/>
          </p:nvPr>
        </p:nvSpPr>
        <p:spPr/>
        <p:txBody>
          <a:bodyPr>
            <a:noAutofit/>
          </a:bodyPr>
          <a:lstStyle/>
          <a:p>
            <a:r>
              <a:rPr lang="en-US" sz="3600" dirty="0"/>
              <a:t>Support Using PDPDCS: </a:t>
            </a:r>
            <a:br>
              <a:rPr lang="en-US" sz="3600" dirty="0"/>
            </a:br>
            <a:r>
              <a:rPr lang="en-US" sz="3600" dirty="0"/>
              <a:t>Website Resources</a:t>
            </a:r>
          </a:p>
        </p:txBody>
      </p:sp>
      <p:sp>
        <p:nvSpPr>
          <p:cNvPr id="4" name="Content Placeholder 3"/>
          <p:cNvSpPr>
            <a:spLocks noGrp="1"/>
          </p:cNvSpPr>
          <p:nvPr>
            <p:ph sz="quarter" idx="1"/>
          </p:nvPr>
        </p:nvSpPr>
        <p:spPr/>
        <p:txBody>
          <a:bodyPr>
            <a:normAutofit/>
          </a:bodyPr>
          <a:lstStyle/>
          <a:p>
            <a:pPr>
              <a:defRPr/>
            </a:pPr>
            <a:r>
              <a:rPr lang="en-US" dirty="0"/>
              <a:t>PDPDCS resources include:</a:t>
            </a:r>
          </a:p>
          <a:p>
            <a:pPr lvl="1">
              <a:buSzPct val="100000"/>
              <a:buFont typeface="Courier New" panose="02070309020205020404" pitchFamily="49" charset="0"/>
              <a:buChar char="o"/>
              <a:defRPr/>
            </a:pPr>
            <a:r>
              <a:rPr lang="en-US" dirty="0"/>
              <a:t>A closed-captioned recording of this webinar will be made available (</a:t>
            </a:r>
            <a:r>
              <a:rPr lang="en-US" dirty="0">
                <a:hlinkClick r:id="rId4"/>
              </a:rPr>
              <a:t>https://pdp.ed.gov/OSEP/Home/Training</a:t>
            </a:r>
            <a:r>
              <a:rPr lang="en-US" dirty="0"/>
              <a:t>). </a:t>
            </a:r>
          </a:p>
          <a:p>
            <a:pPr lvl="1">
              <a:buSzPct val="100000"/>
              <a:buFont typeface="Courier New" panose="02070309020205020404" pitchFamily="49" charset="0"/>
              <a:buChar char="o"/>
              <a:defRPr/>
            </a:pPr>
            <a:r>
              <a:rPr lang="en-US" dirty="0"/>
              <a:t>PDPDCS Frequently </a:t>
            </a:r>
            <a:br>
              <a:rPr lang="en-US" dirty="0"/>
            </a:br>
            <a:r>
              <a:rPr lang="en-US" dirty="0"/>
              <a:t>Asked Questions </a:t>
            </a:r>
            <a:br>
              <a:rPr lang="en-US" dirty="0"/>
            </a:br>
            <a:r>
              <a:rPr lang="en-US" dirty="0"/>
              <a:t>(</a:t>
            </a:r>
            <a:r>
              <a:rPr lang="en-US" dirty="0">
                <a:hlinkClick r:id="rId5"/>
              </a:rPr>
              <a:t>https://pdp.ed.gov/</a:t>
            </a:r>
            <a:br>
              <a:rPr lang="en-US" dirty="0">
                <a:hlinkClick r:id="rId5"/>
              </a:rPr>
            </a:br>
            <a:r>
              <a:rPr lang="en-US" dirty="0">
                <a:hlinkClick r:id="rId5"/>
              </a:rPr>
              <a:t>OSEP/Home/dcsfaq</a:t>
            </a:r>
            <a:r>
              <a:rPr lang="en-US" dirty="0"/>
              <a:t>).</a:t>
            </a:r>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pPr/>
              <a:t>58</a:t>
            </a:fld>
            <a:endParaRPr lang="en-US" dirty="0"/>
          </a:p>
        </p:txBody>
      </p:sp>
      <p:pic>
        <p:nvPicPr>
          <p:cNvPr id="7" name="Picture 6">
            <a:extLst>
              <a:ext uri="{FF2B5EF4-FFF2-40B4-BE49-F238E27FC236}">
                <a16:creationId xmlns:a16="http://schemas.microsoft.com/office/drawing/2014/main" id="{B915833C-7FE7-421D-A468-6654BAD5CE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7198" y="3223031"/>
            <a:ext cx="4665207" cy="3025369"/>
          </a:xfrm>
          <a:prstGeom prst="rect">
            <a:avLst/>
          </a:prstGeom>
        </p:spPr>
      </p:pic>
    </p:spTree>
    <p:extLst>
      <p:ext uri="{BB962C8B-B14F-4D97-AF65-F5344CB8AC3E}">
        <p14:creationId xmlns:p14="http://schemas.microsoft.com/office/powerpoint/2010/main" val="2996084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EB2C-44AC-A91D-4DC1-F167A98EA43F}"/>
              </a:ext>
            </a:extLst>
          </p:cNvPr>
          <p:cNvSpPr>
            <a:spLocks noGrp="1"/>
          </p:cNvSpPr>
          <p:nvPr>
            <p:ph type="title"/>
          </p:nvPr>
        </p:nvSpPr>
        <p:spPr/>
        <p:txBody>
          <a:bodyPr/>
          <a:lstStyle/>
          <a:p>
            <a:r>
              <a:rPr lang="en-US" sz="3600" dirty="0"/>
              <a:t>New PDPDCS Resource</a:t>
            </a:r>
          </a:p>
        </p:txBody>
      </p:sp>
      <p:pic>
        <p:nvPicPr>
          <p:cNvPr id="8" name="Content Placeholder 7">
            <a:extLst>
              <a:ext uri="{FF2B5EF4-FFF2-40B4-BE49-F238E27FC236}">
                <a16:creationId xmlns:a16="http://schemas.microsoft.com/office/drawing/2014/main" id="{26DA1FF0-66B2-CEB2-033A-4155E277A126}"/>
              </a:ext>
            </a:extLst>
          </p:cNvPr>
          <p:cNvPicPr>
            <a:picLocks noGrp="1" noChangeAspect="1"/>
          </p:cNvPicPr>
          <p:nvPr>
            <p:ph sz="quarter" idx="1"/>
          </p:nvPr>
        </p:nvPicPr>
        <p:blipFill>
          <a:blip r:embed="rId3"/>
          <a:stretch>
            <a:fillRect/>
          </a:stretch>
        </p:blipFill>
        <p:spPr>
          <a:xfrm>
            <a:off x="412750" y="1589567"/>
            <a:ext cx="3886200" cy="4370991"/>
          </a:xfrm>
          <a:effectLst>
            <a:outerShdw blurRad="50800" dist="38100" dir="5400000" algn="t" rotWithShape="0">
              <a:prstClr val="black">
                <a:alpha val="40000"/>
              </a:prstClr>
            </a:outerShdw>
          </a:effectLst>
        </p:spPr>
      </p:pic>
      <p:sp>
        <p:nvSpPr>
          <p:cNvPr id="6" name="Content Placeholder 5">
            <a:extLst>
              <a:ext uri="{FF2B5EF4-FFF2-40B4-BE49-F238E27FC236}">
                <a16:creationId xmlns:a16="http://schemas.microsoft.com/office/drawing/2014/main" id="{E0781F40-30D9-C270-A47E-2D7A924D4787}"/>
              </a:ext>
            </a:extLst>
          </p:cNvPr>
          <p:cNvSpPr>
            <a:spLocks noGrp="1"/>
          </p:cNvSpPr>
          <p:nvPr>
            <p:ph sz="quarter" idx="2"/>
          </p:nvPr>
        </p:nvSpPr>
        <p:spPr>
          <a:xfrm>
            <a:off x="4572000" y="1589567"/>
            <a:ext cx="4159101" cy="4572000"/>
          </a:xfrm>
        </p:spPr>
        <p:txBody>
          <a:bodyPr>
            <a:normAutofit fontScale="92500"/>
          </a:bodyPr>
          <a:lstStyle/>
          <a:p>
            <a:r>
              <a:rPr lang="en-US" dirty="0"/>
              <a:t>Reference document to assist grantees with collecting information from scholars</a:t>
            </a:r>
          </a:p>
          <a:p>
            <a:r>
              <a:rPr lang="en-US" dirty="0"/>
              <a:t>Not to be submitted into PDPDCS</a:t>
            </a:r>
          </a:p>
          <a:p>
            <a:r>
              <a:rPr lang="en-US" dirty="0"/>
              <a:t>Adhere to privacy protections</a:t>
            </a:r>
          </a:p>
        </p:txBody>
      </p:sp>
    </p:spTree>
    <p:extLst>
      <p:ext uri="{BB962C8B-B14F-4D97-AF65-F5344CB8AC3E}">
        <p14:creationId xmlns:p14="http://schemas.microsoft.com/office/powerpoint/2010/main" val="161362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325K FY 2022 Absolute Priority 2</a:t>
            </a:r>
            <a:endParaRPr lang="en-US" dirty="0"/>
          </a:p>
        </p:txBody>
      </p:sp>
      <p:sp>
        <p:nvSpPr>
          <p:cNvPr id="3" name="Content Placeholder 2"/>
          <p:cNvSpPr>
            <a:spLocks noGrp="1"/>
          </p:cNvSpPr>
          <p:nvPr>
            <p:ph sz="quarter" idx="1"/>
          </p:nvPr>
        </p:nvSpPr>
        <p:spPr>
          <a:xfrm>
            <a:off x="231320" y="1524000"/>
            <a:ext cx="8605159" cy="4495800"/>
          </a:xfrm>
        </p:spPr>
        <p:txBody>
          <a:bodyPr>
            <a:noAutofit/>
          </a:bodyPr>
          <a:lstStyle/>
          <a:p>
            <a:r>
              <a:rPr lang="en-US" sz="2600" b="1" i="1" dirty="0">
                <a:latin typeface="Montserrat" panose="00000500000000000000" pitchFamily="2" charset="0"/>
              </a:rPr>
              <a:t>Absolute Priority </a:t>
            </a:r>
            <a:r>
              <a:rPr lang="en-US" sz="2600" b="1" i="1" dirty="0"/>
              <a:t>2:</a:t>
            </a:r>
            <a:r>
              <a:rPr lang="en-US" sz="2600" b="1" i="1" dirty="0">
                <a:latin typeface="Montserrat" panose="00000500000000000000" pitchFamily="2" charset="0"/>
              </a:rPr>
              <a:t> </a:t>
            </a:r>
            <a:r>
              <a:rPr lang="en-US" sz="2600" dirty="0"/>
              <a:t>Preparation of Special Education, Early Intervention, and Related Services Personnel Attending Minority Serving Institutions (MSIs), including Historically Black Colleges and Universities (HBCUs), Hispanic Serving Institutions (HSIs), Tribal Colleges and Universities (TCUs), and Asian American and Pacific Islander Serving Institutions (AAPISIs)</a:t>
            </a:r>
          </a:p>
        </p:txBody>
      </p:sp>
      <p:sp>
        <p:nvSpPr>
          <p:cNvPr id="4" name="Slide Number Placeholder 3"/>
          <p:cNvSpPr>
            <a:spLocks noGrp="1"/>
          </p:cNvSpPr>
          <p:nvPr>
            <p:ph type="sldNum" sz="quarter" idx="12"/>
          </p:nvPr>
        </p:nvSpPr>
        <p:spPr/>
        <p:txBody>
          <a:bodyPr/>
          <a:lstStyle/>
          <a:p>
            <a:fld id="{78FEA6AD-5963-42A3-B799-50DDE2FA9A33}" type="slidenum">
              <a:rPr lang="en-US" smtClean="0"/>
              <a:pPr/>
              <a:t>6</a:t>
            </a:fld>
            <a:endParaRPr lang="en-US" dirty="0"/>
          </a:p>
        </p:txBody>
      </p:sp>
    </p:spTree>
    <p:extLst>
      <p:ext uri="{BB962C8B-B14F-4D97-AF65-F5344CB8AC3E}">
        <p14:creationId xmlns:p14="http://schemas.microsoft.com/office/powerpoint/2010/main" val="2085002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noAutofit/>
          </a:bodyPr>
          <a:lstStyle/>
          <a:p>
            <a:r>
              <a:rPr lang="en-US" sz="3600" dirty="0"/>
              <a:t>Support Using PDPDCS: </a:t>
            </a:r>
            <a:br>
              <a:rPr lang="en-US" sz="3600" dirty="0"/>
            </a:br>
            <a:r>
              <a:rPr lang="en-US" sz="3600" dirty="0"/>
              <a:t>Help Desk</a:t>
            </a:r>
          </a:p>
        </p:txBody>
      </p:sp>
      <p:sp>
        <p:nvSpPr>
          <p:cNvPr id="8195" name="Rectangle 3"/>
          <p:cNvSpPr>
            <a:spLocks noGrp="1" noChangeArrowheads="1"/>
          </p:cNvSpPr>
          <p:nvPr>
            <p:ph sz="quarter" idx="1"/>
          </p:nvPr>
        </p:nvSpPr>
        <p:spPr>
          <a:xfrm>
            <a:off x="304800" y="1371600"/>
            <a:ext cx="8458200" cy="4495800"/>
          </a:xfrm>
        </p:spPr>
        <p:txBody>
          <a:bodyPr>
            <a:noAutofit/>
          </a:bodyPr>
          <a:lstStyle/>
          <a:p>
            <a:pPr>
              <a:defRPr/>
            </a:pPr>
            <a:r>
              <a:rPr lang="en-US" sz="2300" dirty="0"/>
              <a:t>The PDPDCS Help Desk is available by phone or email to answer questions you or your scholars may have regarding the PDPDCS. Help Desk support is available:</a:t>
            </a:r>
          </a:p>
          <a:p>
            <a:pPr lvl="1">
              <a:buFont typeface="Courier New" panose="02070309020205020404" pitchFamily="49" charset="0"/>
              <a:buChar char="o"/>
              <a:defRPr/>
            </a:pPr>
            <a:r>
              <a:rPr lang="en-US" sz="2000" dirty="0"/>
              <a:t>Monday through Friday from 8 am to 8 pm, ET.</a:t>
            </a:r>
          </a:p>
          <a:p>
            <a:pPr lvl="1">
              <a:buFont typeface="Courier New" panose="02070309020205020404" pitchFamily="49" charset="0"/>
              <a:buChar char="o"/>
              <a:defRPr/>
            </a:pPr>
            <a:r>
              <a:rPr lang="en-US" sz="2000" dirty="0"/>
              <a:t>Email: </a:t>
            </a:r>
            <a:r>
              <a:rPr lang="en-US" sz="2000" dirty="0">
                <a:hlinkClick r:id="rId3"/>
              </a:rPr>
              <a:t>serviceobligation@ed.gov</a:t>
            </a:r>
            <a:r>
              <a:rPr lang="en-US" sz="2000" dirty="0"/>
              <a:t>.</a:t>
            </a:r>
          </a:p>
          <a:p>
            <a:pPr lvl="1">
              <a:buFont typeface="Courier New" panose="02070309020205020404" pitchFamily="49" charset="0"/>
              <a:buChar char="o"/>
              <a:defRPr/>
            </a:pPr>
            <a:r>
              <a:rPr lang="en-US" sz="2000" dirty="0"/>
              <a:t>Toll Free Hotline: 1-800-285-6276.</a:t>
            </a:r>
          </a:p>
          <a:p>
            <a:pPr lvl="1">
              <a:buFont typeface="Courier New" panose="02070309020205020404" pitchFamily="49" charset="0"/>
              <a:buChar char="o"/>
              <a:defRPr/>
            </a:pPr>
            <a:r>
              <a:rPr lang="en-US" sz="2000" dirty="0"/>
              <a:t>If someone is not available when you call, please leave a message. A Help Desk operator will return your message within one business day.</a:t>
            </a:r>
          </a:p>
          <a:p>
            <a:pPr>
              <a:spcBef>
                <a:spcPts val="1200"/>
              </a:spcBef>
              <a:defRPr/>
            </a:pPr>
            <a:r>
              <a:rPr lang="en-US" sz="2300" dirty="0"/>
              <a:t>A designated specialist can also spend additional time walking you through components of the PDPDCS. Just contact the Help Desk to set up an appointment.</a:t>
            </a:r>
          </a:p>
          <a:p>
            <a:pPr marL="0" indent="0">
              <a:buNone/>
              <a:defRPr/>
            </a:pPr>
            <a:endParaRPr lang="en-US" sz="2000" dirty="0"/>
          </a:p>
          <a:p>
            <a:endParaRPr lang="en-US" sz="2000" dirty="0"/>
          </a:p>
        </p:txBody>
      </p:sp>
      <p:sp>
        <p:nvSpPr>
          <p:cNvPr id="4" name="Slide Number Placeholder 2"/>
          <p:cNvSpPr>
            <a:spLocks noGrp="1"/>
          </p:cNvSpPr>
          <p:nvPr>
            <p:ph type="sldNum" sz="quarter" idx="12"/>
          </p:nvPr>
        </p:nvSpPr>
        <p:spPr/>
        <p:txBody>
          <a:bodyPr>
            <a:noAutofit/>
          </a:bodyPr>
          <a:lstStyle/>
          <a:p>
            <a:fld id="{78FEA6AD-5963-42A3-B799-50DDE2FA9A33}" type="slidenum">
              <a:rPr lang="en-US" smtClean="0"/>
              <a:pPr/>
              <a:t>60</a:t>
            </a:fld>
            <a:endParaRPr lang="en-US" dirty="0"/>
          </a:p>
        </p:txBody>
      </p:sp>
    </p:spTree>
    <p:extLst>
      <p:ext uri="{BB962C8B-B14F-4D97-AF65-F5344CB8AC3E}">
        <p14:creationId xmlns:p14="http://schemas.microsoft.com/office/powerpoint/2010/main" val="420593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FB5A-B424-4877-92EF-DD52C41EEFC6}"/>
              </a:ext>
            </a:extLst>
          </p:cNvPr>
          <p:cNvSpPr>
            <a:spLocks noGrp="1"/>
          </p:cNvSpPr>
          <p:nvPr>
            <p:ph type="title"/>
          </p:nvPr>
        </p:nvSpPr>
        <p:spPr/>
        <p:txBody>
          <a:bodyPr>
            <a:normAutofit fontScale="90000"/>
          </a:bodyPr>
          <a:lstStyle/>
          <a:p>
            <a:r>
              <a:rPr lang="en-US" altLang="en-US" dirty="0"/>
              <a:t>325K FY 2022 Project Evaluation</a:t>
            </a:r>
            <a:endParaRPr lang="en-US" dirty="0"/>
          </a:p>
        </p:txBody>
      </p:sp>
      <p:graphicFrame>
        <p:nvGraphicFramePr>
          <p:cNvPr id="6" name="Content Placeholder 2">
            <a:extLst>
              <a:ext uri="{FF2B5EF4-FFF2-40B4-BE49-F238E27FC236}">
                <a16:creationId xmlns:a16="http://schemas.microsoft.com/office/drawing/2014/main" id="{61F2D3DF-6DF8-1F45-CA8A-E71B84EC6483}"/>
              </a:ext>
            </a:extLst>
          </p:cNvPr>
          <p:cNvGraphicFramePr>
            <a:graphicFrameLocks noGrp="1"/>
          </p:cNvGraphicFramePr>
          <p:nvPr>
            <p:ph sz="quarter" idx="1"/>
            <p:extLst>
              <p:ext uri="{D42A27DB-BD31-4B8C-83A1-F6EECF244321}">
                <p14:modId xmlns:p14="http://schemas.microsoft.com/office/powerpoint/2010/main" val="236282293"/>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852B0F7-66C8-4399-9D11-FB2E80DF3CE7}"/>
              </a:ext>
            </a:extLst>
          </p:cNvPr>
          <p:cNvSpPr>
            <a:spLocks noGrp="1"/>
          </p:cNvSpPr>
          <p:nvPr>
            <p:ph type="sldNum" sz="quarter" idx="12"/>
          </p:nvPr>
        </p:nvSpPr>
        <p:spPr/>
        <p:txBody>
          <a:bodyPr/>
          <a:lstStyle/>
          <a:p>
            <a:fld id="{78FEA6AD-5963-42A3-B799-50DDE2FA9A33}" type="slidenum">
              <a:rPr lang="en-US" smtClean="0"/>
              <a:pPr/>
              <a:t>7</a:t>
            </a:fld>
            <a:endParaRPr lang="en-US" dirty="0"/>
          </a:p>
        </p:txBody>
      </p:sp>
    </p:spTree>
    <p:extLst>
      <p:ext uri="{BB962C8B-B14F-4D97-AF65-F5344CB8AC3E}">
        <p14:creationId xmlns:p14="http://schemas.microsoft.com/office/powerpoint/2010/main" val="26330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FB5A-B424-4877-92EF-DD52C41EEFC6}"/>
              </a:ext>
            </a:extLst>
          </p:cNvPr>
          <p:cNvSpPr>
            <a:spLocks noGrp="1"/>
          </p:cNvSpPr>
          <p:nvPr>
            <p:ph type="title"/>
          </p:nvPr>
        </p:nvSpPr>
        <p:spPr/>
        <p:txBody>
          <a:bodyPr>
            <a:normAutofit fontScale="90000"/>
          </a:bodyPr>
          <a:lstStyle/>
          <a:p>
            <a:r>
              <a:rPr lang="en-US" altLang="en-US" dirty="0"/>
              <a:t>325K FY 2022 Priority Language: Project Evaluation - </a:t>
            </a:r>
            <a:r>
              <a:rPr lang="en-US" altLang="en-US" i="1" dirty="0"/>
              <a:t>continued</a:t>
            </a:r>
            <a:endParaRPr lang="en-US" i="1" dirty="0"/>
          </a:p>
        </p:txBody>
      </p:sp>
      <p:sp>
        <p:nvSpPr>
          <p:cNvPr id="3" name="Content Placeholder 2">
            <a:extLst>
              <a:ext uri="{FF2B5EF4-FFF2-40B4-BE49-F238E27FC236}">
                <a16:creationId xmlns:a16="http://schemas.microsoft.com/office/drawing/2014/main" id="{84F0993D-75B1-4A35-A921-C8823A7819FD}"/>
              </a:ext>
            </a:extLst>
          </p:cNvPr>
          <p:cNvSpPr>
            <a:spLocks noGrp="1"/>
          </p:cNvSpPr>
          <p:nvPr>
            <p:ph sz="quarter" idx="1"/>
          </p:nvPr>
        </p:nvSpPr>
        <p:spPr/>
        <p:txBody>
          <a:bodyPr>
            <a:noAutofit/>
          </a:bodyPr>
          <a:lstStyle/>
          <a:p>
            <a:pPr fontAlgn="base">
              <a:spcBef>
                <a:spcPts val="600"/>
              </a:spcBef>
            </a:pPr>
            <a:r>
              <a:rPr lang="en-US" sz="2600" dirty="0"/>
              <a:t>The methods of evaluation must produce </a:t>
            </a:r>
            <a:r>
              <a:rPr lang="en-US" sz="2600" b="1" dirty="0"/>
              <a:t>quantitative and qualitative data for objective performance measures </a:t>
            </a:r>
            <a:r>
              <a:rPr lang="en-US" sz="2600" dirty="0"/>
              <a:t>that are related to the outcomes of the proposed project; and</a:t>
            </a:r>
          </a:p>
          <a:p>
            <a:pPr>
              <a:spcBef>
                <a:spcPts val="1200"/>
              </a:spcBef>
            </a:pPr>
            <a:r>
              <a:rPr lang="en-US" sz="2600" dirty="0"/>
              <a:t>The methods of evaluation must provide </a:t>
            </a:r>
            <a:r>
              <a:rPr lang="en-US" sz="2600" b="1" dirty="0"/>
              <a:t>performance feedback and allow for periodic assessment of progress </a:t>
            </a:r>
            <a:r>
              <a:rPr lang="en-US" sz="2600" dirty="0"/>
              <a:t>towards meeting the project outcomes</a:t>
            </a:r>
            <a:r>
              <a:rPr lang="en-US" sz="2300" dirty="0"/>
              <a:t>. </a:t>
            </a:r>
          </a:p>
        </p:txBody>
      </p:sp>
      <p:sp>
        <p:nvSpPr>
          <p:cNvPr id="4" name="Slide Number Placeholder 3">
            <a:extLst>
              <a:ext uri="{FF2B5EF4-FFF2-40B4-BE49-F238E27FC236}">
                <a16:creationId xmlns:a16="http://schemas.microsoft.com/office/drawing/2014/main" id="{9852B0F7-66C8-4399-9D11-FB2E80DF3CE7}"/>
              </a:ext>
            </a:extLst>
          </p:cNvPr>
          <p:cNvSpPr>
            <a:spLocks noGrp="1"/>
          </p:cNvSpPr>
          <p:nvPr>
            <p:ph type="sldNum" sz="quarter" idx="12"/>
          </p:nvPr>
        </p:nvSpPr>
        <p:spPr/>
        <p:txBody>
          <a:bodyPr/>
          <a:lstStyle/>
          <a:p>
            <a:fld id="{78FEA6AD-5963-42A3-B799-50DDE2FA9A33}" type="slidenum">
              <a:rPr lang="en-US" smtClean="0"/>
              <a:pPr/>
              <a:t>8</a:t>
            </a:fld>
            <a:endParaRPr lang="en-US" dirty="0"/>
          </a:p>
        </p:txBody>
      </p:sp>
    </p:spTree>
    <p:extLst>
      <p:ext uri="{BB962C8B-B14F-4D97-AF65-F5344CB8AC3E}">
        <p14:creationId xmlns:p14="http://schemas.microsoft.com/office/powerpoint/2010/main" val="279741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FB5A-B424-4877-92EF-DD52C41EEFC6}"/>
              </a:ext>
            </a:extLst>
          </p:cNvPr>
          <p:cNvSpPr>
            <a:spLocks noGrp="1"/>
          </p:cNvSpPr>
          <p:nvPr>
            <p:ph type="title"/>
          </p:nvPr>
        </p:nvSpPr>
        <p:spPr/>
        <p:txBody>
          <a:bodyPr>
            <a:normAutofit fontScale="90000"/>
          </a:bodyPr>
          <a:lstStyle/>
          <a:p>
            <a:r>
              <a:rPr lang="en-US" altLang="en-US" dirty="0"/>
              <a:t>325K FY 2022 Priority Language: Support for Service Obligation</a:t>
            </a:r>
            <a:endParaRPr lang="en-US" dirty="0"/>
          </a:p>
        </p:txBody>
      </p:sp>
      <p:sp>
        <p:nvSpPr>
          <p:cNvPr id="3" name="Content Placeholder 2">
            <a:extLst>
              <a:ext uri="{FF2B5EF4-FFF2-40B4-BE49-F238E27FC236}">
                <a16:creationId xmlns:a16="http://schemas.microsoft.com/office/drawing/2014/main" id="{84F0993D-75B1-4A35-A921-C8823A7819FD}"/>
              </a:ext>
            </a:extLst>
          </p:cNvPr>
          <p:cNvSpPr>
            <a:spLocks noGrp="1"/>
          </p:cNvSpPr>
          <p:nvPr>
            <p:ph sz="quarter" idx="1"/>
          </p:nvPr>
        </p:nvSpPr>
        <p:spPr/>
        <p:txBody>
          <a:bodyPr>
            <a:normAutofit/>
          </a:bodyPr>
          <a:lstStyle/>
          <a:p>
            <a:pPr fontAlgn="base"/>
            <a:r>
              <a:rPr lang="en-US" sz="2600" dirty="0"/>
              <a:t>Consistent with </a:t>
            </a:r>
            <a:r>
              <a:rPr lang="en-US" sz="2600" dirty="0">
                <a:hlinkClick r:id="rId3"/>
              </a:rPr>
              <a:t>34 CFR 304.30</a:t>
            </a:r>
            <a:r>
              <a:rPr lang="en-US" sz="2600" dirty="0"/>
              <a:t>, each scholar must </a:t>
            </a:r>
          </a:p>
          <a:p>
            <a:pPr marL="822960" lvl="1" indent="-457200" fontAlgn="base">
              <a:buFont typeface="+mj-lt"/>
              <a:buAutoNum type="alphaLcParenR"/>
            </a:pPr>
            <a:r>
              <a:rPr lang="en-US" sz="2200" dirty="0"/>
              <a:t>Receive support for no less than one academic year, and </a:t>
            </a:r>
          </a:p>
          <a:p>
            <a:pPr marL="822960" lvl="1" indent="-457200" fontAlgn="base">
              <a:buFont typeface="+mj-lt"/>
              <a:buAutoNum type="alphaLcParenR"/>
            </a:pPr>
            <a:r>
              <a:rPr lang="en-US" sz="2200" dirty="0"/>
              <a:t>Be eligible to fulfill service obligation requirements following degree program completion. Funding across degree programs may be applied differently.”</a:t>
            </a:r>
          </a:p>
        </p:txBody>
      </p:sp>
      <p:sp>
        <p:nvSpPr>
          <p:cNvPr id="4" name="Slide Number Placeholder 3">
            <a:extLst>
              <a:ext uri="{FF2B5EF4-FFF2-40B4-BE49-F238E27FC236}">
                <a16:creationId xmlns:a16="http://schemas.microsoft.com/office/drawing/2014/main" id="{9852B0F7-66C8-4399-9D11-FB2E80DF3CE7}"/>
              </a:ext>
            </a:extLst>
          </p:cNvPr>
          <p:cNvSpPr>
            <a:spLocks noGrp="1"/>
          </p:cNvSpPr>
          <p:nvPr>
            <p:ph type="sldNum" sz="quarter" idx="12"/>
          </p:nvPr>
        </p:nvSpPr>
        <p:spPr/>
        <p:txBody>
          <a:bodyPr/>
          <a:lstStyle/>
          <a:p>
            <a:fld id="{78FEA6AD-5963-42A3-B799-50DDE2FA9A33}" type="slidenum">
              <a:rPr lang="en-US" smtClean="0"/>
              <a:pPr/>
              <a:t>9</a:t>
            </a:fld>
            <a:endParaRPr lang="en-US" dirty="0"/>
          </a:p>
        </p:txBody>
      </p:sp>
    </p:spTree>
    <p:extLst>
      <p:ext uri="{BB962C8B-B14F-4D97-AF65-F5344CB8AC3E}">
        <p14:creationId xmlns:p14="http://schemas.microsoft.com/office/powerpoint/2010/main" val="24006443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0" ma:contentTypeDescription="Create a new document." ma:contentTypeScope="" ma:versionID="e192292cd77320b9d5e4fcad7837073f">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898f3424ce2346b78de296da419c1909"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6C72A4-C580-44F7-B848-A0A60CB44B42}">
  <ds:schemaRefs>
    <ds:schemaRef ds:uri="http://schemas.microsoft.com/sharepoint/v3/contenttype/forms"/>
  </ds:schemaRefs>
</ds:datastoreItem>
</file>

<file path=customXml/itemProps2.xml><?xml version="1.0" encoding="utf-8"?>
<ds:datastoreItem xmlns:ds="http://schemas.openxmlformats.org/officeDocument/2006/customXml" ds:itemID="{70A44460-C376-41D8-ACC5-FD10FE9FE869}">
  <ds:schemaRefs>
    <ds:schemaRef ds:uri="http://purl.org/dc/dcmitype/"/>
    <ds:schemaRef ds:uri="http://schemas.microsoft.com/office/2006/documentManagement/types"/>
    <ds:schemaRef ds:uri="02e41e38-1731-4866-b09a-6257d8bc047f"/>
    <ds:schemaRef ds:uri="f87c7b8b-c0e7-4b77-a067-2c707fd1239f"/>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A6090FA2-EF92-4980-B0FC-DCEE73DC13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Median</Template>
  <TotalTime>54072</TotalTime>
  <Words>10983</Words>
  <Application>Microsoft Office PowerPoint</Application>
  <PresentationFormat>On-screen Show (4:3)</PresentationFormat>
  <Paragraphs>735</Paragraphs>
  <Slides>60</Slides>
  <Notes>60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Arial</vt:lpstr>
      <vt:lpstr>Calibri</vt:lpstr>
      <vt:lpstr>Courier New</vt:lpstr>
      <vt:lpstr>Franklin Gothic Book</vt:lpstr>
      <vt:lpstr>Georgia</vt:lpstr>
      <vt:lpstr>Montserrat</vt:lpstr>
      <vt:lpstr>Montserrat SemiBold</vt:lpstr>
      <vt:lpstr>Segoe UI</vt:lpstr>
      <vt:lpstr>Times New Roman</vt:lpstr>
      <vt:lpstr>Wingdings</vt:lpstr>
      <vt:lpstr>Wingdings 2</vt:lpstr>
      <vt:lpstr>Median</vt:lpstr>
      <vt:lpstr>PERSONNEL DEVELOPMENT PROGRAM DATA COLLECTION SYSTEM (PDPDCS)  RICHELLE DAVIS, OSEP SARAH ALLEN, OSEP  MICHELLE BLOOM (ANLAR), OSEP PROGRAM COORDINATOR MIA LELAND (ANLAR), HELP DESK LEAD MANAGER MYRIELL MCKINNON (WESTAT), HELP DESK LEAD  </vt:lpstr>
      <vt:lpstr>Purpose of the Training</vt:lpstr>
      <vt:lpstr>Training Agenda </vt:lpstr>
      <vt:lpstr>PowerPoint Presentation</vt:lpstr>
      <vt:lpstr>325K FY 2022 Absolute Priority 1</vt:lpstr>
      <vt:lpstr>325K FY 2022 Absolute Priority 2</vt:lpstr>
      <vt:lpstr>325K FY 2022 Project Evaluation</vt:lpstr>
      <vt:lpstr>325K FY 2022 Priority Language: Project Evaluation - continued</vt:lpstr>
      <vt:lpstr>325K FY 2022 Priority Language: Support for Service Obligation</vt:lpstr>
      <vt:lpstr>325D FY 2022 Priority Language</vt:lpstr>
      <vt:lpstr>325D FY 2022 Priority Language: Recruitment</vt:lpstr>
      <vt:lpstr>325D FY 2022 Priority Language:      Project Evaluation</vt:lpstr>
      <vt:lpstr>Other Important Items to Note</vt:lpstr>
      <vt:lpstr>Grant Performance Reports: APR</vt:lpstr>
      <vt:lpstr>Grant Performance Reports: FPR</vt:lpstr>
      <vt:lpstr>PowerPoint Presentation</vt:lpstr>
      <vt:lpstr>PDP Performance Measures Purpose</vt:lpstr>
      <vt:lpstr>PDP Government Performance and Results Act (GPRA) Measures</vt:lpstr>
      <vt:lpstr>PDP PROGRAM Performance Measure 1</vt:lpstr>
      <vt:lpstr>PDP PROGRAM Performance Measure 2</vt:lpstr>
      <vt:lpstr>PDP GPRA Performance            Measure 2  - continued</vt:lpstr>
      <vt:lpstr>PDP PROGRAM Performance Measure 3</vt:lpstr>
      <vt:lpstr>PDP PROGRAM Performance Measure 4</vt:lpstr>
      <vt:lpstr>PDP PROGRAM Performance Measure 5</vt:lpstr>
      <vt:lpstr>PDP PROGRAM Performance Measure 6</vt:lpstr>
      <vt:lpstr>PDP PROGRAM Performance Measure 7</vt:lpstr>
      <vt:lpstr>PDP PROGRAM Pilot Outcome Measure </vt:lpstr>
      <vt:lpstr>PDP PROGRAM Measure  325D Grants</vt:lpstr>
      <vt:lpstr>PowerPoint Presentation</vt:lpstr>
      <vt:lpstr>PowerPoint Presentation</vt:lpstr>
      <vt:lpstr>PDPDCS Data Submission Process</vt:lpstr>
      <vt:lpstr>PDPDCS Setup Reminders: Secondary Users</vt:lpstr>
      <vt:lpstr>PDPDCS Forms</vt:lpstr>
      <vt:lpstr>Digital PSA Process Overview</vt:lpstr>
      <vt:lpstr>Digital EC Overview</vt:lpstr>
      <vt:lpstr>Timeline for Enrolling Scholars</vt:lpstr>
      <vt:lpstr>Pending Scholars</vt:lpstr>
      <vt:lpstr>Timeline for Updating and Exiting Scholars</vt:lpstr>
      <vt:lpstr>Scholar Submission Requirements</vt:lpstr>
      <vt:lpstr>Service Obligation Requirements</vt:lpstr>
      <vt:lpstr>Service Obligation Requirements          – continued </vt:lpstr>
      <vt:lpstr>Scholars’ Employment Record</vt:lpstr>
      <vt:lpstr>Employer Submission Requirements</vt:lpstr>
      <vt:lpstr>PowerPoint Presentation</vt:lpstr>
      <vt:lpstr>Security Incidents</vt:lpstr>
      <vt:lpstr>Impacts of Security Incidents on Department Staff</vt:lpstr>
      <vt:lpstr>Impacts of Security Incidents on Grantees</vt:lpstr>
      <vt:lpstr>Avoiding Security Incidents</vt:lpstr>
      <vt:lpstr>PowerPoint Presentation</vt:lpstr>
      <vt:lpstr>PDPDCS Communication: Always Read System Emails</vt:lpstr>
      <vt:lpstr>PDPDCS Data Quality: Scholar Contact Information</vt:lpstr>
      <vt:lpstr>PDPDCS Reporting:  Timely Submission</vt:lpstr>
      <vt:lpstr>Managing PDPDCS Grants  and Timelines</vt:lpstr>
      <vt:lpstr>Exit All Scholars BEFORE Your Grant Ends</vt:lpstr>
      <vt:lpstr>Scholar Reporting Requirements</vt:lpstr>
      <vt:lpstr>PDPDCS Reporting:  Monitoring Scholars</vt:lpstr>
      <vt:lpstr>PowerPoint Presentation</vt:lpstr>
      <vt:lpstr>Support Using PDPDCS:  Website Resources</vt:lpstr>
      <vt:lpstr>New PDPDCS Resource</vt:lpstr>
      <vt:lpstr>Support Using PDPDCS:  Help Desk</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Development Program Scholar Data Report: Using the Data to Improve Program Performance</dc:title>
  <dc:creator>schroll_k</dc:creator>
  <cp:lastModifiedBy>Michelle Bloom</cp:lastModifiedBy>
  <cp:revision>788</cp:revision>
  <cp:lastPrinted>2019-12-10T15:28:45Z</cp:lastPrinted>
  <dcterms:created xsi:type="dcterms:W3CDTF">2011-06-24T15:29:44Z</dcterms:created>
  <dcterms:modified xsi:type="dcterms:W3CDTF">2022-12-12T23:34:06Z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